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58" r:id="rId4"/>
    <p:sldId id="260" r:id="rId5"/>
    <p:sldId id="261" r:id="rId6"/>
    <p:sldId id="262" r:id="rId7"/>
    <p:sldId id="303" r:id="rId8"/>
    <p:sldId id="293" r:id="rId9"/>
    <p:sldId id="294" r:id="rId10"/>
    <p:sldId id="296" r:id="rId11"/>
    <p:sldId id="297" r:id="rId12"/>
    <p:sldId id="298" r:id="rId13"/>
    <p:sldId id="299" r:id="rId14"/>
    <p:sldId id="300" r:id="rId15"/>
    <p:sldId id="301" r:id="rId16"/>
    <p:sldId id="295" r:id="rId17"/>
    <p:sldId id="304" r:id="rId18"/>
    <p:sldId id="320" r:id="rId19"/>
    <p:sldId id="321" r:id="rId20"/>
    <p:sldId id="322" r:id="rId21"/>
    <p:sldId id="323" r:id="rId22"/>
    <p:sldId id="324" r:id="rId23"/>
    <p:sldId id="325" r:id="rId24"/>
    <p:sldId id="308" r:id="rId25"/>
    <p:sldId id="309" r:id="rId26"/>
    <p:sldId id="310" r:id="rId27"/>
    <p:sldId id="311" r:id="rId28"/>
    <p:sldId id="306" r:id="rId29"/>
    <p:sldId id="307" r:id="rId30"/>
    <p:sldId id="326" r:id="rId31"/>
    <p:sldId id="327" r:id="rId32"/>
    <p:sldId id="328" r:id="rId33"/>
    <p:sldId id="329" r:id="rId34"/>
    <p:sldId id="314" r:id="rId35"/>
    <p:sldId id="318" r:id="rId36"/>
    <p:sldId id="319" r:id="rId37"/>
    <p:sldId id="330" r:id="rId38"/>
    <p:sldId id="331"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77" y="47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E0D74-D2AB-4F56-84D5-AB1DCC80419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56C594C-3353-4BBA-AE5F-3C05CC9A09C0}">
      <dgm:prSet phldrT="[Text]">
        <dgm:style>
          <a:lnRef idx="2">
            <a:schemeClr val="dk1"/>
          </a:lnRef>
          <a:fillRef idx="1">
            <a:schemeClr val="lt1"/>
          </a:fillRef>
          <a:effectRef idx="0">
            <a:schemeClr val="dk1"/>
          </a:effectRef>
          <a:fontRef idx="minor">
            <a:schemeClr val="dk1"/>
          </a:fontRef>
        </dgm:style>
      </dgm:prSet>
      <dgm:spPr/>
      <dgm:t>
        <a:bodyPr/>
        <a:lstStyle/>
        <a:p>
          <a:r>
            <a:rPr lang="en-US" dirty="0"/>
            <a:t>Turbofan engine</a:t>
          </a:r>
        </a:p>
      </dgm:t>
    </dgm:pt>
    <dgm:pt modelId="{A854DE3C-D57D-4C5E-9B0B-06C9B1AAD9C9}" type="parTrans" cxnId="{B7DC3AA7-765E-48B3-9C57-E76666F22CCA}">
      <dgm:prSet/>
      <dgm:spPr/>
      <dgm:t>
        <a:bodyPr/>
        <a:lstStyle/>
        <a:p>
          <a:endParaRPr lang="en-US"/>
        </a:p>
      </dgm:t>
    </dgm:pt>
    <dgm:pt modelId="{CA7C9843-31F8-4E58-A464-F4E58BDEFA18}" type="sibTrans" cxnId="{B7DC3AA7-765E-48B3-9C57-E76666F22CCA}">
      <dgm:prSet/>
      <dgm:spPr/>
      <dgm:t>
        <a:bodyPr/>
        <a:lstStyle/>
        <a:p>
          <a:endParaRPr lang="en-US"/>
        </a:p>
      </dgm:t>
    </dgm:pt>
    <dgm:pt modelId="{DCE155A0-E3CD-47C7-9164-B624F5A25233}">
      <dgm:prSet phldrT="[Text]">
        <dgm:style>
          <a:lnRef idx="2">
            <a:schemeClr val="dk1"/>
          </a:lnRef>
          <a:fillRef idx="1">
            <a:schemeClr val="lt1"/>
          </a:fillRef>
          <a:effectRef idx="0">
            <a:schemeClr val="dk1"/>
          </a:effectRef>
          <a:fontRef idx="minor">
            <a:schemeClr val="dk1"/>
          </a:fontRef>
        </dgm:style>
      </dgm:prSet>
      <dgm:spPr/>
      <dgm:t>
        <a:bodyPr/>
        <a:lstStyle/>
        <a:p>
          <a:r>
            <a:rPr lang="en-US" dirty="0"/>
            <a:t>High-Bypass/unmixed Turbofan engine</a:t>
          </a:r>
        </a:p>
      </dgm:t>
    </dgm:pt>
    <dgm:pt modelId="{3B61DE40-B764-4F45-BC5C-49D7FB367D58}" type="parTrans" cxnId="{D174D848-8BFA-46A1-BDA4-C290A420F923}">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B99198B3-8143-4869-A2B3-D444E00BE332}" type="sibTrans" cxnId="{D174D848-8BFA-46A1-BDA4-C290A420F923}">
      <dgm:prSet/>
      <dgm:spPr/>
      <dgm:t>
        <a:bodyPr/>
        <a:lstStyle/>
        <a:p>
          <a:endParaRPr lang="en-US"/>
        </a:p>
      </dgm:t>
    </dgm:pt>
    <dgm:pt modelId="{B1F8FDF8-02AE-460E-BE16-BF72EAFFC2F6}">
      <dgm:prSet phldrT="[Text]">
        <dgm:style>
          <a:lnRef idx="2">
            <a:schemeClr val="dk1"/>
          </a:lnRef>
          <a:fillRef idx="1">
            <a:schemeClr val="lt1"/>
          </a:fillRef>
          <a:effectRef idx="0">
            <a:schemeClr val="dk1"/>
          </a:effectRef>
          <a:fontRef idx="minor">
            <a:schemeClr val="dk1"/>
          </a:fontRef>
        </dgm:style>
      </dgm:prSet>
      <dgm:spPr/>
      <dgm:t>
        <a:bodyPr/>
        <a:lstStyle/>
        <a:p>
          <a:r>
            <a:rPr lang="en-US" dirty="0"/>
            <a:t>Low-Bypass/mixed turbofan engine</a:t>
          </a:r>
        </a:p>
      </dgm:t>
    </dgm:pt>
    <dgm:pt modelId="{1692F5C0-50EA-4668-86A6-61A9003C3ACD}" type="parTrans" cxnId="{6DD73554-D406-4210-82A3-F55880F6990E}">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FDFC4BF8-8D61-4089-8B3D-93B556179B91}" type="sibTrans" cxnId="{6DD73554-D406-4210-82A3-F55880F6990E}">
      <dgm:prSet/>
      <dgm:spPr/>
      <dgm:t>
        <a:bodyPr/>
        <a:lstStyle/>
        <a:p>
          <a:endParaRPr lang="en-US"/>
        </a:p>
      </dgm:t>
    </dgm:pt>
    <dgm:pt modelId="{1C292BDE-B715-4E05-8EDA-9E74D15CA796}" type="pres">
      <dgm:prSet presAssocID="{C6DE0D74-D2AB-4F56-84D5-AB1DCC80419C}" presName="hierChild1" presStyleCnt="0">
        <dgm:presLayoutVars>
          <dgm:orgChart val="1"/>
          <dgm:chPref val="1"/>
          <dgm:dir/>
          <dgm:animOne val="branch"/>
          <dgm:animLvl val="lvl"/>
          <dgm:resizeHandles/>
        </dgm:presLayoutVars>
      </dgm:prSet>
      <dgm:spPr/>
    </dgm:pt>
    <dgm:pt modelId="{82C5C546-2B9C-48FB-8D42-64653ECCFAC4}" type="pres">
      <dgm:prSet presAssocID="{D56C594C-3353-4BBA-AE5F-3C05CC9A09C0}" presName="hierRoot1" presStyleCnt="0">
        <dgm:presLayoutVars>
          <dgm:hierBranch val="init"/>
        </dgm:presLayoutVars>
      </dgm:prSet>
      <dgm:spPr/>
    </dgm:pt>
    <dgm:pt modelId="{01EFF525-40C8-439A-B966-8D1F632C1C04}" type="pres">
      <dgm:prSet presAssocID="{D56C594C-3353-4BBA-AE5F-3C05CC9A09C0}" presName="rootComposite1" presStyleCnt="0"/>
      <dgm:spPr/>
    </dgm:pt>
    <dgm:pt modelId="{2211BDBD-6444-4585-B846-BD003B3E95CE}" type="pres">
      <dgm:prSet presAssocID="{D56C594C-3353-4BBA-AE5F-3C05CC9A09C0}" presName="rootText1" presStyleLbl="node0" presStyleIdx="0" presStyleCnt="1">
        <dgm:presLayoutVars>
          <dgm:chPref val="3"/>
        </dgm:presLayoutVars>
      </dgm:prSet>
      <dgm:spPr/>
    </dgm:pt>
    <dgm:pt modelId="{19820B1D-2628-4CAB-B17D-D15F0BAB0DF4}" type="pres">
      <dgm:prSet presAssocID="{D56C594C-3353-4BBA-AE5F-3C05CC9A09C0}" presName="rootConnector1" presStyleLbl="node1" presStyleIdx="0" presStyleCnt="0"/>
      <dgm:spPr/>
    </dgm:pt>
    <dgm:pt modelId="{C793AEBF-781E-4207-B516-FF4DB9AABC92}" type="pres">
      <dgm:prSet presAssocID="{D56C594C-3353-4BBA-AE5F-3C05CC9A09C0}" presName="hierChild2" presStyleCnt="0"/>
      <dgm:spPr/>
    </dgm:pt>
    <dgm:pt modelId="{21BBBE82-5EF0-4D90-B4B3-2E4636308D9C}" type="pres">
      <dgm:prSet presAssocID="{3B61DE40-B764-4F45-BC5C-49D7FB367D58}" presName="Name37" presStyleLbl="parChTrans1D2" presStyleIdx="0" presStyleCnt="2"/>
      <dgm:spPr/>
    </dgm:pt>
    <dgm:pt modelId="{DE0E3851-C918-4B03-8B31-F013F4308A72}" type="pres">
      <dgm:prSet presAssocID="{DCE155A0-E3CD-47C7-9164-B624F5A25233}" presName="hierRoot2" presStyleCnt="0">
        <dgm:presLayoutVars>
          <dgm:hierBranch val="init"/>
        </dgm:presLayoutVars>
      </dgm:prSet>
      <dgm:spPr/>
    </dgm:pt>
    <dgm:pt modelId="{096AD91D-5BF1-4AC1-9C05-D5BAE0E8DEF1}" type="pres">
      <dgm:prSet presAssocID="{DCE155A0-E3CD-47C7-9164-B624F5A25233}" presName="rootComposite" presStyleCnt="0"/>
      <dgm:spPr/>
    </dgm:pt>
    <dgm:pt modelId="{23E38C83-75C5-4510-88E5-F40831A1986B}" type="pres">
      <dgm:prSet presAssocID="{DCE155A0-E3CD-47C7-9164-B624F5A25233}" presName="rootText" presStyleLbl="node2" presStyleIdx="0" presStyleCnt="2">
        <dgm:presLayoutVars>
          <dgm:chPref val="3"/>
        </dgm:presLayoutVars>
      </dgm:prSet>
      <dgm:spPr/>
    </dgm:pt>
    <dgm:pt modelId="{C511C9F1-F1D9-4C38-9855-037980B7DB37}" type="pres">
      <dgm:prSet presAssocID="{DCE155A0-E3CD-47C7-9164-B624F5A25233}" presName="rootConnector" presStyleLbl="node2" presStyleIdx="0" presStyleCnt="2"/>
      <dgm:spPr/>
    </dgm:pt>
    <dgm:pt modelId="{AA68B1B2-F02C-4D1C-A104-D4CDA99BC8BF}" type="pres">
      <dgm:prSet presAssocID="{DCE155A0-E3CD-47C7-9164-B624F5A25233}" presName="hierChild4" presStyleCnt="0"/>
      <dgm:spPr/>
    </dgm:pt>
    <dgm:pt modelId="{2A36E7CF-4076-44BC-AAD7-CA57B55E8487}" type="pres">
      <dgm:prSet presAssocID="{DCE155A0-E3CD-47C7-9164-B624F5A25233}" presName="hierChild5" presStyleCnt="0"/>
      <dgm:spPr/>
    </dgm:pt>
    <dgm:pt modelId="{4D6402EF-9C09-410A-A6B3-806D7B3256A8}" type="pres">
      <dgm:prSet presAssocID="{1692F5C0-50EA-4668-86A6-61A9003C3ACD}" presName="Name37" presStyleLbl="parChTrans1D2" presStyleIdx="1" presStyleCnt="2"/>
      <dgm:spPr/>
    </dgm:pt>
    <dgm:pt modelId="{932CA542-B837-40EA-991C-36D8AC2F1759}" type="pres">
      <dgm:prSet presAssocID="{B1F8FDF8-02AE-460E-BE16-BF72EAFFC2F6}" presName="hierRoot2" presStyleCnt="0">
        <dgm:presLayoutVars>
          <dgm:hierBranch val="init"/>
        </dgm:presLayoutVars>
      </dgm:prSet>
      <dgm:spPr/>
    </dgm:pt>
    <dgm:pt modelId="{538FBE5F-D04F-4050-AD04-0D7715262557}" type="pres">
      <dgm:prSet presAssocID="{B1F8FDF8-02AE-460E-BE16-BF72EAFFC2F6}" presName="rootComposite" presStyleCnt="0"/>
      <dgm:spPr/>
    </dgm:pt>
    <dgm:pt modelId="{B50A8B3C-BDD6-487E-9FAF-2725C97F50C8}" type="pres">
      <dgm:prSet presAssocID="{B1F8FDF8-02AE-460E-BE16-BF72EAFFC2F6}" presName="rootText" presStyleLbl="node2" presStyleIdx="1" presStyleCnt="2">
        <dgm:presLayoutVars>
          <dgm:chPref val="3"/>
        </dgm:presLayoutVars>
      </dgm:prSet>
      <dgm:spPr/>
    </dgm:pt>
    <dgm:pt modelId="{AEA9AFF0-0E25-4AEA-AA6E-015A11D5B8DC}" type="pres">
      <dgm:prSet presAssocID="{B1F8FDF8-02AE-460E-BE16-BF72EAFFC2F6}" presName="rootConnector" presStyleLbl="node2" presStyleIdx="1" presStyleCnt="2"/>
      <dgm:spPr/>
    </dgm:pt>
    <dgm:pt modelId="{3D062422-1C03-4A36-9C36-5F6D158E2DD5}" type="pres">
      <dgm:prSet presAssocID="{B1F8FDF8-02AE-460E-BE16-BF72EAFFC2F6}" presName="hierChild4" presStyleCnt="0"/>
      <dgm:spPr/>
    </dgm:pt>
    <dgm:pt modelId="{1AE0B15F-E048-4734-956C-2A300A15BADF}" type="pres">
      <dgm:prSet presAssocID="{B1F8FDF8-02AE-460E-BE16-BF72EAFFC2F6}" presName="hierChild5" presStyleCnt="0"/>
      <dgm:spPr/>
    </dgm:pt>
    <dgm:pt modelId="{FEF6F399-8E3A-44B9-B9A3-8421394D3C88}" type="pres">
      <dgm:prSet presAssocID="{D56C594C-3353-4BBA-AE5F-3C05CC9A09C0}" presName="hierChild3" presStyleCnt="0"/>
      <dgm:spPr/>
    </dgm:pt>
  </dgm:ptLst>
  <dgm:cxnLst>
    <dgm:cxn modelId="{2969F200-AEEA-45DE-97AE-ABA54BDD84F7}" type="presOf" srcId="{DCE155A0-E3CD-47C7-9164-B624F5A25233}" destId="{23E38C83-75C5-4510-88E5-F40831A1986B}" srcOrd="0" destOrd="0" presId="urn:microsoft.com/office/officeart/2005/8/layout/orgChart1"/>
    <dgm:cxn modelId="{BCB12C2D-4E7D-440E-A0B2-F0C06303C8EF}" type="presOf" srcId="{DCE155A0-E3CD-47C7-9164-B624F5A25233}" destId="{C511C9F1-F1D9-4C38-9855-037980B7DB37}" srcOrd="1" destOrd="0" presId="urn:microsoft.com/office/officeart/2005/8/layout/orgChart1"/>
    <dgm:cxn modelId="{701C0735-8FEE-4798-AB1A-4EF9DFE73F40}" type="presOf" srcId="{1692F5C0-50EA-4668-86A6-61A9003C3ACD}" destId="{4D6402EF-9C09-410A-A6B3-806D7B3256A8}" srcOrd="0" destOrd="0" presId="urn:microsoft.com/office/officeart/2005/8/layout/orgChart1"/>
    <dgm:cxn modelId="{70F19A37-08B9-4702-815A-F91C44C72812}" type="presOf" srcId="{D56C594C-3353-4BBA-AE5F-3C05CC9A09C0}" destId="{2211BDBD-6444-4585-B846-BD003B3E95CE}" srcOrd="0" destOrd="0" presId="urn:microsoft.com/office/officeart/2005/8/layout/orgChart1"/>
    <dgm:cxn modelId="{13102E46-FA4E-4B98-B05D-4E7AC736B596}" type="presOf" srcId="{C6DE0D74-D2AB-4F56-84D5-AB1DCC80419C}" destId="{1C292BDE-B715-4E05-8EDA-9E74D15CA796}" srcOrd="0" destOrd="0" presId="urn:microsoft.com/office/officeart/2005/8/layout/orgChart1"/>
    <dgm:cxn modelId="{D174D848-8BFA-46A1-BDA4-C290A420F923}" srcId="{D56C594C-3353-4BBA-AE5F-3C05CC9A09C0}" destId="{DCE155A0-E3CD-47C7-9164-B624F5A25233}" srcOrd="0" destOrd="0" parTransId="{3B61DE40-B764-4F45-BC5C-49D7FB367D58}" sibTransId="{B99198B3-8143-4869-A2B3-D444E00BE332}"/>
    <dgm:cxn modelId="{6DD73554-D406-4210-82A3-F55880F6990E}" srcId="{D56C594C-3353-4BBA-AE5F-3C05CC9A09C0}" destId="{B1F8FDF8-02AE-460E-BE16-BF72EAFFC2F6}" srcOrd="1" destOrd="0" parTransId="{1692F5C0-50EA-4668-86A6-61A9003C3ACD}" sibTransId="{FDFC4BF8-8D61-4089-8B3D-93B556179B91}"/>
    <dgm:cxn modelId="{6BFA7F9F-38DB-4596-ADC9-DAC1002980A8}" type="presOf" srcId="{D56C594C-3353-4BBA-AE5F-3C05CC9A09C0}" destId="{19820B1D-2628-4CAB-B17D-D15F0BAB0DF4}" srcOrd="1" destOrd="0" presId="urn:microsoft.com/office/officeart/2005/8/layout/orgChart1"/>
    <dgm:cxn modelId="{B7DC3AA7-765E-48B3-9C57-E76666F22CCA}" srcId="{C6DE0D74-D2AB-4F56-84D5-AB1DCC80419C}" destId="{D56C594C-3353-4BBA-AE5F-3C05CC9A09C0}" srcOrd="0" destOrd="0" parTransId="{A854DE3C-D57D-4C5E-9B0B-06C9B1AAD9C9}" sibTransId="{CA7C9843-31F8-4E58-A464-F4E58BDEFA18}"/>
    <dgm:cxn modelId="{5AA2E2D2-CE03-4BDF-ABA3-0A31C6CA4B9A}" type="presOf" srcId="{B1F8FDF8-02AE-460E-BE16-BF72EAFFC2F6}" destId="{B50A8B3C-BDD6-487E-9FAF-2725C97F50C8}" srcOrd="0" destOrd="0" presId="urn:microsoft.com/office/officeart/2005/8/layout/orgChart1"/>
    <dgm:cxn modelId="{A336E3E9-D41C-40F2-87EB-448C6B5F3F91}" type="presOf" srcId="{3B61DE40-B764-4F45-BC5C-49D7FB367D58}" destId="{21BBBE82-5EF0-4D90-B4B3-2E4636308D9C}" srcOrd="0" destOrd="0" presId="urn:microsoft.com/office/officeart/2005/8/layout/orgChart1"/>
    <dgm:cxn modelId="{88E9ECEC-824F-4701-AC4A-BC33FCD74831}" type="presOf" srcId="{B1F8FDF8-02AE-460E-BE16-BF72EAFFC2F6}" destId="{AEA9AFF0-0E25-4AEA-AA6E-015A11D5B8DC}" srcOrd="1" destOrd="0" presId="urn:microsoft.com/office/officeart/2005/8/layout/orgChart1"/>
    <dgm:cxn modelId="{CA90ACF8-0824-4CAA-A4FC-6412FCFF197C}" type="presParOf" srcId="{1C292BDE-B715-4E05-8EDA-9E74D15CA796}" destId="{82C5C546-2B9C-48FB-8D42-64653ECCFAC4}" srcOrd="0" destOrd="0" presId="urn:microsoft.com/office/officeart/2005/8/layout/orgChart1"/>
    <dgm:cxn modelId="{BA2BA67D-0762-4B28-A323-6C97796DE40E}" type="presParOf" srcId="{82C5C546-2B9C-48FB-8D42-64653ECCFAC4}" destId="{01EFF525-40C8-439A-B966-8D1F632C1C04}" srcOrd="0" destOrd="0" presId="urn:microsoft.com/office/officeart/2005/8/layout/orgChart1"/>
    <dgm:cxn modelId="{B13B3064-E321-4373-BFC8-A98FB02E6D50}" type="presParOf" srcId="{01EFF525-40C8-439A-B966-8D1F632C1C04}" destId="{2211BDBD-6444-4585-B846-BD003B3E95CE}" srcOrd="0" destOrd="0" presId="urn:microsoft.com/office/officeart/2005/8/layout/orgChart1"/>
    <dgm:cxn modelId="{4E48918A-EE21-4A0A-947D-D148410BB1D7}" type="presParOf" srcId="{01EFF525-40C8-439A-B966-8D1F632C1C04}" destId="{19820B1D-2628-4CAB-B17D-D15F0BAB0DF4}" srcOrd="1" destOrd="0" presId="urn:microsoft.com/office/officeart/2005/8/layout/orgChart1"/>
    <dgm:cxn modelId="{7D365A51-4C32-40C4-89B8-3E3B07DD2FF3}" type="presParOf" srcId="{82C5C546-2B9C-48FB-8D42-64653ECCFAC4}" destId="{C793AEBF-781E-4207-B516-FF4DB9AABC92}" srcOrd="1" destOrd="0" presId="urn:microsoft.com/office/officeart/2005/8/layout/orgChart1"/>
    <dgm:cxn modelId="{73F412D0-2077-402C-B5C2-F047E35987B8}" type="presParOf" srcId="{C793AEBF-781E-4207-B516-FF4DB9AABC92}" destId="{21BBBE82-5EF0-4D90-B4B3-2E4636308D9C}" srcOrd="0" destOrd="0" presId="urn:microsoft.com/office/officeart/2005/8/layout/orgChart1"/>
    <dgm:cxn modelId="{724546AB-37B2-4144-9659-FF7F56E7802D}" type="presParOf" srcId="{C793AEBF-781E-4207-B516-FF4DB9AABC92}" destId="{DE0E3851-C918-4B03-8B31-F013F4308A72}" srcOrd="1" destOrd="0" presId="urn:microsoft.com/office/officeart/2005/8/layout/orgChart1"/>
    <dgm:cxn modelId="{14F8A1FB-42DE-4833-8EC4-00359DBF6DB4}" type="presParOf" srcId="{DE0E3851-C918-4B03-8B31-F013F4308A72}" destId="{096AD91D-5BF1-4AC1-9C05-D5BAE0E8DEF1}" srcOrd="0" destOrd="0" presId="urn:microsoft.com/office/officeart/2005/8/layout/orgChart1"/>
    <dgm:cxn modelId="{586B2714-CDD6-4755-BC57-AF0241631781}" type="presParOf" srcId="{096AD91D-5BF1-4AC1-9C05-D5BAE0E8DEF1}" destId="{23E38C83-75C5-4510-88E5-F40831A1986B}" srcOrd="0" destOrd="0" presId="urn:microsoft.com/office/officeart/2005/8/layout/orgChart1"/>
    <dgm:cxn modelId="{2662A394-1435-40B5-8C2B-ABA55EB49769}" type="presParOf" srcId="{096AD91D-5BF1-4AC1-9C05-D5BAE0E8DEF1}" destId="{C511C9F1-F1D9-4C38-9855-037980B7DB37}" srcOrd="1" destOrd="0" presId="urn:microsoft.com/office/officeart/2005/8/layout/orgChart1"/>
    <dgm:cxn modelId="{90986B93-A9CD-47C9-895D-08418D67DB0F}" type="presParOf" srcId="{DE0E3851-C918-4B03-8B31-F013F4308A72}" destId="{AA68B1B2-F02C-4D1C-A104-D4CDA99BC8BF}" srcOrd="1" destOrd="0" presId="urn:microsoft.com/office/officeart/2005/8/layout/orgChart1"/>
    <dgm:cxn modelId="{37E40068-6BE0-40F3-9F91-69160F248D91}" type="presParOf" srcId="{DE0E3851-C918-4B03-8B31-F013F4308A72}" destId="{2A36E7CF-4076-44BC-AAD7-CA57B55E8487}" srcOrd="2" destOrd="0" presId="urn:microsoft.com/office/officeart/2005/8/layout/orgChart1"/>
    <dgm:cxn modelId="{91685997-32C7-4F12-98EC-103782B3D508}" type="presParOf" srcId="{C793AEBF-781E-4207-B516-FF4DB9AABC92}" destId="{4D6402EF-9C09-410A-A6B3-806D7B3256A8}" srcOrd="2" destOrd="0" presId="urn:microsoft.com/office/officeart/2005/8/layout/orgChart1"/>
    <dgm:cxn modelId="{18ACC737-705C-4220-B4E3-8A55F3182CD2}" type="presParOf" srcId="{C793AEBF-781E-4207-B516-FF4DB9AABC92}" destId="{932CA542-B837-40EA-991C-36D8AC2F1759}" srcOrd="3" destOrd="0" presId="urn:microsoft.com/office/officeart/2005/8/layout/orgChart1"/>
    <dgm:cxn modelId="{FF1B0C51-6041-438F-A18A-6C761AF13C0D}" type="presParOf" srcId="{932CA542-B837-40EA-991C-36D8AC2F1759}" destId="{538FBE5F-D04F-4050-AD04-0D7715262557}" srcOrd="0" destOrd="0" presId="urn:microsoft.com/office/officeart/2005/8/layout/orgChart1"/>
    <dgm:cxn modelId="{74EE0DB6-EADE-44E0-B077-E82A52619C58}" type="presParOf" srcId="{538FBE5F-D04F-4050-AD04-0D7715262557}" destId="{B50A8B3C-BDD6-487E-9FAF-2725C97F50C8}" srcOrd="0" destOrd="0" presId="urn:microsoft.com/office/officeart/2005/8/layout/orgChart1"/>
    <dgm:cxn modelId="{70D47ABF-C25B-42AD-8B90-0FAD1F51F9E0}" type="presParOf" srcId="{538FBE5F-D04F-4050-AD04-0D7715262557}" destId="{AEA9AFF0-0E25-4AEA-AA6E-015A11D5B8DC}" srcOrd="1" destOrd="0" presId="urn:microsoft.com/office/officeart/2005/8/layout/orgChart1"/>
    <dgm:cxn modelId="{4A25B574-EFFF-4775-A53A-F923C93302B3}" type="presParOf" srcId="{932CA542-B837-40EA-991C-36D8AC2F1759}" destId="{3D062422-1C03-4A36-9C36-5F6D158E2DD5}" srcOrd="1" destOrd="0" presId="urn:microsoft.com/office/officeart/2005/8/layout/orgChart1"/>
    <dgm:cxn modelId="{9010A6C4-B2BF-4F53-8194-A788F2536BD2}" type="presParOf" srcId="{932CA542-B837-40EA-991C-36D8AC2F1759}" destId="{1AE0B15F-E048-4734-956C-2A300A15BADF}" srcOrd="2" destOrd="0" presId="urn:microsoft.com/office/officeart/2005/8/layout/orgChart1"/>
    <dgm:cxn modelId="{6B18C79A-EB5E-41A7-851A-345C6A620717}" type="presParOf" srcId="{82C5C546-2B9C-48FB-8D42-64653ECCFAC4}" destId="{FEF6F399-8E3A-44B9-B9A3-8421394D3C88}"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2EF-9C09-410A-A6B3-806D7B3256A8}">
      <dsp:nvSpPr>
        <dsp:cNvPr id="0" name=""/>
        <dsp:cNvSpPr/>
      </dsp:nvSpPr>
      <dsp:spPr>
        <a:xfrm>
          <a:off x="3048000" y="1742510"/>
          <a:ext cx="1668009" cy="578978"/>
        </a:xfrm>
        <a:custGeom>
          <a:avLst/>
          <a:gdLst/>
          <a:ahLst/>
          <a:cxnLst/>
          <a:rect l="0" t="0" r="0" b="0"/>
          <a:pathLst>
            <a:path>
              <a:moveTo>
                <a:pt x="0" y="0"/>
              </a:moveTo>
              <a:lnTo>
                <a:pt x="0" y="289489"/>
              </a:lnTo>
              <a:lnTo>
                <a:pt x="1668009" y="289489"/>
              </a:lnTo>
              <a:lnTo>
                <a:pt x="1668009" y="578978"/>
              </a:lnTo>
            </a:path>
          </a:pathLst>
        </a:custGeom>
        <a:noFill/>
        <a:ln w="6350" cap="rnd" cmpd="sng" algn="ctr">
          <a:solidFill>
            <a:schemeClr val="dk1">
              <a:shade val="95000"/>
              <a:satMod val="105000"/>
            </a:schemeClr>
          </a:solidFill>
          <a:prstDash val="solid"/>
        </a:ln>
        <a:effectLst/>
      </dsp:spPr>
      <dsp:style>
        <a:lnRef idx="1">
          <a:schemeClr val="dk1"/>
        </a:lnRef>
        <a:fillRef idx="0">
          <a:schemeClr val="dk1"/>
        </a:fillRef>
        <a:effectRef idx="0">
          <a:schemeClr val="dk1"/>
        </a:effectRef>
        <a:fontRef idx="minor">
          <a:schemeClr val="tx1"/>
        </a:fontRef>
      </dsp:style>
    </dsp:sp>
    <dsp:sp modelId="{21BBBE82-5EF0-4D90-B4B3-2E4636308D9C}">
      <dsp:nvSpPr>
        <dsp:cNvPr id="0" name=""/>
        <dsp:cNvSpPr/>
      </dsp:nvSpPr>
      <dsp:spPr>
        <a:xfrm>
          <a:off x="1379990" y="1742510"/>
          <a:ext cx="1668009" cy="578978"/>
        </a:xfrm>
        <a:custGeom>
          <a:avLst/>
          <a:gdLst/>
          <a:ahLst/>
          <a:cxnLst/>
          <a:rect l="0" t="0" r="0" b="0"/>
          <a:pathLst>
            <a:path>
              <a:moveTo>
                <a:pt x="1668009" y="0"/>
              </a:moveTo>
              <a:lnTo>
                <a:pt x="1668009" y="289489"/>
              </a:lnTo>
              <a:lnTo>
                <a:pt x="0" y="289489"/>
              </a:lnTo>
              <a:lnTo>
                <a:pt x="0" y="578978"/>
              </a:lnTo>
            </a:path>
          </a:pathLst>
        </a:custGeom>
        <a:noFill/>
        <a:ln w="6350" cap="rnd" cmpd="sng" algn="ctr">
          <a:solidFill>
            <a:schemeClr val="dk1">
              <a:shade val="95000"/>
              <a:satMod val="105000"/>
            </a:schemeClr>
          </a:solidFill>
          <a:prstDash val="solid"/>
        </a:ln>
        <a:effectLst/>
      </dsp:spPr>
      <dsp:style>
        <a:lnRef idx="1">
          <a:schemeClr val="dk1"/>
        </a:lnRef>
        <a:fillRef idx="0">
          <a:schemeClr val="dk1"/>
        </a:fillRef>
        <a:effectRef idx="0">
          <a:schemeClr val="dk1"/>
        </a:effectRef>
        <a:fontRef idx="minor">
          <a:schemeClr val="tx1"/>
        </a:fontRef>
      </dsp:style>
    </dsp:sp>
    <dsp:sp modelId="{2211BDBD-6444-4585-B846-BD003B3E95CE}">
      <dsp:nvSpPr>
        <dsp:cNvPr id="0" name=""/>
        <dsp:cNvSpPr/>
      </dsp:nvSpPr>
      <dsp:spPr>
        <a:xfrm>
          <a:off x="1669479" y="363990"/>
          <a:ext cx="2757041" cy="1378520"/>
        </a:xfrm>
        <a:prstGeom prst="rect">
          <a:avLst/>
        </a:prstGeom>
        <a:solidFill>
          <a:schemeClr val="lt1"/>
        </a:solidFill>
        <a:ln w="48000" cap="flat" cmpd="thickThin"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Turbofan engine</a:t>
          </a:r>
        </a:p>
      </dsp:txBody>
      <dsp:txXfrm>
        <a:off x="1669479" y="363990"/>
        <a:ext cx="2757041" cy="1378520"/>
      </dsp:txXfrm>
    </dsp:sp>
    <dsp:sp modelId="{23E38C83-75C5-4510-88E5-F40831A1986B}">
      <dsp:nvSpPr>
        <dsp:cNvPr id="0" name=""/>
        <dsp:cNvSpPr/>
      </dsp:nvSpPr>
      <dsp:spPr>
        <a:xfrm>
          <a:off x="1469" y="2321489"/>
          <a:ext cx="2757041" cy="1378520"/>
        </a:xfrm>
        <a:prstGeom prst="rect">
          <a:avLst/>
        </a:prstGeom>
        <a:solidFill>
          <a:schemeClr val="lt1"/>
        </a:solidFill>
        <a:ln w="48000" cap="flat" cmpd="thickThin"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High-Bypass/unmixed Turbofan engine</a:t>
          </a:r>
        </a:p>
      </dsp:txBody>
      <dsp:txXfrm>
        <a:off x="1469" y="2321489"/>
        <a:ext cx="2757041" cy="1378520"/>
      </dsp:txXfrm>
    </dsp:sp>
    <dsp:sp modelId="{B50A8B3C-BDD6-487E-9FAF-2725C97F50C8}">
      <dsp:nvSpPr>
        <dsp:cNvPr id="0" name=""/>
        <dsp:cNvSpPr/>
      </dsp:nvSpPr>
      <dsp:spPr>
        <a:xfrm>
          <a:off x="3337489" y="2321489"/>
          <a:ext cx="2757041" cy="1378520"/>
        </a:xfrm>
        <a:prstGeom prst="rect">
          <a:avLst/>
        </a:prstGeom>
        <a:solidFill>
          <a:schemeClr val="lt1"/>
        </a:solidFill>
        <a:ln w="48000" cap="flat" cmpd="thickThin"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Low-Bypass/mixed turbofan engine</a:t>
          </a:r>
        </a:p>
      </dsp:txBody>
      <dsp:txXfrm>
        <a:off x="3337489" y="2321489"/>
        <a:ext cx="2757041" cy="137852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image" Target="../media/image59.png"/><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5" Type="http://schemas.openxmlformats.org/officeDocument/2006/relationships/image" Target="../media/image71.wmf"/><Relationship Id="rId4"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0EF31045-C3C2-4F37-95E8-D1C8B3980C30}" type="datetimeFigureOut">
              <a:rPr lang="en-US" smtClean="0"/>
              <a:pPr/>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14E143-785E-4E01-A126-F1BB9BEEBF40}"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EF31045-C3C2-4F37-95E8-D1C8B3980C30}" type="datetimeFigureOut">
              <a:rPr lang="en-US" smtClean="0"/>
              <a:pPr/>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14E143-785E-4E01-A126-F1BB9BEEBF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EF31045-C3C2-4F37-95E8-D1C8B3980C30}" type="datetimeFigureOut">
              <a:rPr lang="en-US" smtClean="0"/>
              <a:pPr/>
              <a:t>7/31/2018</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B914E143-785E-4E01-A126-F1BB9BEEBF4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endParaRPr lang="en-IN"/>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14EA211-8EFE-4FBB-9779-3EE96EDDAA50}" type="slidenum">
              <a:rPr lang="en-US" altLang="en-US"/>
              <a:pPr>
                <a:defRPr/>
              </a:pPr>
              <a:t>‹#›</a:t>
            </a:fld>
            <a:endParaRPr lang="en-US" altLang="en-US"/>
          </a:p>
        </p:txBody>
      </p:sp>
    </p:spTree>
    <p:extLst>
      <p:ext uri="{BB962C8B-B14F-4D97-AF65-F5344CB8AC3E}">
        <p14:creationId xmlns:p14="http://schemas.microsoft.com/office/powerpoint/2010/main" val="3400408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EF31045-C3C2-4F37-95E8-D1C8B3980C30}" type="datetimeFigureOut">
              <a:rPr lang="en-US" smtClean="0"/>
              <a:pPr/>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14E143-785E-4E01-A126-F1BB9BEEBF4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EF31045-C3C2-4F37-95E8-D1C8B3980C30}" type="datetimeFigureOut">
              <a:rPr lang="en-US" smtClean="0"/>
              <a:pPr/>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14E143-785E-4E01-A126-F1BB9BEEBF4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EF31045-C3C2-4F37-95E8-D1C8B3980C30}" type="datetimeFigureOut">
              <a:rPr lang="en-US" smtClean="0"/>
              <a:pPr/>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14E143-785E-4E01-A126-F1BB9BEEBF4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EF31045-C3C2-4F37-95E8-D1C8B3980C30}" type="datetimeFigureOut">
              <a:rPr lang="en-US" smtClean="0"/>
              <a:pPr/>
              <a:t>7/31/2018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14E143-785E-4E01-A126-F1BB9BEEBF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EF31045-C3C2-4F37-95E8-D1C8B3980C30}" type="datetimeFigureOut">
              <a:rPr lang="en-US" smtClean="0"/>
              <a:pPr/>
              <a:t>7/31/2018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14E143-785E-4E01-A126-F1BB9BEEBF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31045-C3C2-4F37-95E8-D1C8B3980C30}" type="datetimeFigureOut">
              <a:rPr lang="en-US" smtClean="0"/>
              <a:pPr/>
              <a:t>7/31/2018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14E143-785E-4E01-A126-F1BB9BEEBF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EF31045-C3C2-4F37-95E8-D1C8B3980C30}" type="datetimeFigureOut">
              <a:rPr lang="en-US" smtClean="0"/>
              <a:pPr/>
              <a:t>7/31/2018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14E143-785E-4E01-A126-F1BB9BEEBF40}"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0EF31045-C3C2-4F37-95E8-D1C8B3980C30}" type="datetimeFigureOut">
              <a:rPr lang="en-US" smtClean="0"/>
              <a:pPr/>
              <a:t>7/31/2018</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B914E143-785E-4E01-A126-F1BB9BEEBF4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0EF31045-C3C2-4F37-95E8-D1C8B3980C30}" type="datetimeFigureOut">
              <a:rPr lang="en-US" smtClean="0"/>
              <a:pPr/>
              <a:t>7/31/2018</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B914E143-785E-4E01-A126-F1BB9BEEBF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6.bin"/><Relationship Id="rId5" Type="http://schemas.openxmlformats.org/officeDocument/2006/relationships/image" Target="../media/image26.wmf"/><Relationship Id="rId4"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32.gif"/><Relationship Id="rId4" Type="http://schemas.openxmlformats.org/officeDocument/2006/relationships/image" Target="../media/image31.wmf"/></Relationships>
</file>

<file path=ppt/slides/_rels/slide14.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35.gif"/><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3.wmf"/><Relationship Id="rId5" Type="http://schemas.openxmlformats.org/officeDocument/2006/relationships/oleObject" Target="../embeddings/oleObject18.bin"/><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oleObject" Target="../embeddings/oleObject20.bin"/><Relationship Id="rId7"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8.wmf"/><Relationship Id="rId5" Type="http://schemas.openxmlformats.org/officeDocument/2006/relationships/oleObject" Target="../embeddings/oleObject21.bin"/><Relationship Id="rId4" Type="http://schemas.openxmlformats.org/officeDocument/2006/relationships/image" Target="../media/image37.wmf"/></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oleObject" Target="../embeddings/oleObject22.bin"/><Relationship Id="rId7" Type="http://schemas.openxmlformats.org/officeDocument/2006/relationships/diagramQuickStyle" Target="../diagrams/quickStyle1.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3.wmf"/><Relationship Id="rId9" Type="http://schemas.microsoft.com/office/2007/relationships/diagramDrawing" Target="../diagrams/drawing1.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28.bin"/><Relationship Id="rId18" Type="http://schemas.openxmlformats.org/officeDocument/2006/relationships/image" Target="../media/image66.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63.wmf"/><Relationship Id="rId17" Type="http://schemas.openxmlformats.org/officeDocument/2006/relationships/oleObject" Target="../embeddings/oleObject30.bin"/><Relationship Id="rId2" Type="http://schemas.openxmlformats.org/officeDocument/2006/relationships/slideLayout" Target="../slideLayouts/slideLayout7.xml"/><Relationship Id="rId16" Type="http://schemas.openxmlformats.org/officeDocument/2006/relationships/image" Target="../media/image65.wmf"/><Relationship Id="rId1" Type="http://schemas.openxmlformats.org/officeDocument/2006/relationships/vmlDrawing" Target="../drawings/vmlDrawing10.vml"/><Relationship Id="rId6" Type="http://schemas.openxmlformats.org/officeDocument/2006/relationships/image" Target="../media/image60.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62.wmf"/><Relationship Id="rId4" Type="http://schemas.openxmlformats.org/officeDocument/2006/relationships/image" Target="../media/image59.png"/><Relationship Id="rId9" Type="http://schemas.openxmlformats.org/officeDocument/2006/relationships/oleObject" Target="../embeddings/oleObject26.bin"/><Relationship Id="rId14" Type="http://schemas.openxmlformats.org/officeDocument/2006/relationships/image" Target="../media/image64.wmf"/></Relationships>
</file>

<file path=ppt/slides/_rels/slide29.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71.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68.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34.bin"/></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1.wmf"/><Relationship Id="rId3" Type="http://schemas.openxmlformats.org/officeDocument/2006/relationships/image" Target="../media/image13.png"/><Relationship Id="rId7" Type="http://schemas.openxmlformats.org/officeDocument/2006/relationships/image" Target="../media/image8.wmf"/><Relationship Id="rId12"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10.wmf"/><Relationship Id="rId5" Type="http://schemas.openxmlformats.org/officeDocument/2006/relationships/image" Target="../media/image7.wmf"/><Relationship Id="rId15" Type="http://schemas.openxmlformats.org/officeDocument/2006/relationships/image" Target="../media/image12.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9.wmf"/><Relationship Id="rId14"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3.png"/><Relationship Id="rId7" Type="http://schemas.openxmlformats.org/officeDocument/2006/relationships/image" Target="../media/image15.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4.wmf"/><Relationship Id="rId4" Type="http://schemas.openxmlformats.org/officeDocument/2006/relationships/oleObject" Target="../embeddings/oleObject11.bin"/><Relationship Id="rId9" Type="http://schemas.openxmlformats.org/officeDocument/2006/relationships/image" Target="../media/image16.wmf"/></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gif"/><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8077200" cy="1673352"/>
          </a:xfrm>
        </p:spPr>
        <p:txBody>
          <a:bodyPr>
            <a:normAutofit fontScale="90000"/>
          </a:bodyPr>
          <a:lstStyle/>
          <a:p>
            <a:pPr algn="ctr"/>
            <a:r>
              <a:rPr lang="en-IN" sz="4800" dirty="0">
                <a:latin typeface="Times New Roman" pitchFamily="18" charset="0"/>
                <a:cs typeface="Times New Roman" pitchFamily="18" charset="0"/>
              </a:rPr>
              <a:t>UNIT-1</a:t>
            </a:r>
            <a:br>
              <a:rPr lang="en-IN" sz="4800" dirty="0">
                <a:latin typeface="Times New Roman" pitchFamily="18" charset="0"/>
                <a:cs typeface="Times New Roman" pitchFamily="18" charset="0"/>
              </a:rPr>
            </a:br>
            <a:r>
              <a:rPr lang="en-US" sz="4400" dirty="0">
                <a:latin typeface="Times New Roman" pitchFamily="18" charset="0"/>
                <a:cs typeface="Times New Roman" pitchFamily="18" charset="0"/>
              </a:rPr>
              <a:t> THERMODYNAMICS OF AIR BREATHING PROPULSION SYSTEMS</a:t>
            </a:r>
            <a:endParaRPr lang="en-IN" sz="4800" dirty="0">
              <a:latin typeface="Times New Roman" pitchFamily="18" charset="0"/>
              <a:cs typeface="Times New Roman" pitchFamily="18" charset="0"/>
            </a:endParaRPr>
          </a:p>
        </p:txBody>
      </p:sp>
      <p:sp>
        <p:nvSpPr>
          <p:cNvPr id="3" name="Subtitle 2"/>
          <p:cNvSpPr>
            <a:spLocks noGrp="1"/>
          </p:cNvSpPr>
          <p:nvPr>
            <p:ph type="subTitle" idx="1"/>
          </p:nvPr>
        </p:nvSpPr>
        <p:spPr>
          <a:xfrm>
            <a:off x="683568" y="5229200"/>
            <a:ext cx="8077200" cy="1499616"/>
          </a:xfrm>
        </p:spPr>
        <p:txBody>
          <a:bodyPr>
            <a:normAutofit lnSpcReduction="10000"/>
          </a:bodyPr>
          <a:lstStyle/>
          <a:p>
            <a:r>
              <a:rPr lang="en-IN" dirty="0"/>
              <a:t>By</a:t>
            </a:r>
          </a:p>
          <a:p>
            <a:r>
              <a:rPr lang="en-IN" dirty="0" err="1"/>
              <a:t>A.VinothKumar</a:t>
            </a:r>
            <a:endParaRPr lang="en-IN" dirty="0"/>
          </a:p>
          <a:p>
            <a:r>
              <a:rPr lang="en-IN" dirty="0"/>
              <a:t>Assistant Professor</a:t>
            </a:r>
          </a:p>
          <a:p>
            <a:r>
              <a:rPr lang="en-IN" dirty="0"/>
              <a:t>Department of Aerospace Engineering</a:t>
            </a:r>
          </a:p>
          <a:p>
            <a:r>
              <a:rPr lang="en-IN" dirty="0"/>
              <a:t>SRM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19200"/>
            <a:ext cx="9144000" cy="2462213"/>
          </a:xfrm>
          <a:prstGeom prst="rect">
            <a:avLst/>
          </a:prstGeom>
        </p:spPr>
        <p:txBody>
          <a:bodyPr wrap="square">
            <a:spAutoFit/>
          </a:bodyPr>
          <a:lstStyle/>
          <a:p>
            <a:pPr>
              <a:buFont typeface="Wingdings" pitchFamily="2" charset="2"/>
              <a:buChar char="Ø"/>
            </a:pPr>
            <a:r>
              <a:rPr lang="en-US" sz="2200" dirty="0">
                <a:latin typeface="Times New Roman" pitchFamily="18" charset="0"/>
                <a:cs typeface="Times New Roman" pitchFamily="18" charset="0"/>
              </a:rPr>
              <a:t>The compressor rotates at very high speed, adding energy to the airflow and at the same time squeezing  it into a smaller space. Compressing the air increases its pressure and temperature. The compressor is driven by the turbine. </a:t>
            </a:r>
          </a:p>
          <a:p>
            <a:pPr>
              <a:buFont typeface="Wingdings" pitchFamily="2" charset="2"/>
              <a:buChar char="Ø"/>
            </a:pPr>
            <a:r>
              <a:rPr lang="en-US" sz="2200" dirty="0">
                <a:latin typeface="Times New Roman" pitchFamily="18" charset="0"/>
                <a:cs typeface="Times New Roman" pitchFamily="18" charset="0"/>
              </a:rPr>
              <a:t>Compressors used in turbojet engines are mainly classified as:</a:t>
            </a:r>
          </a:p>
          <a:p>
            <a:pPr lvl="1">
              <a:buFont typeface="Arial" pitchFamily="34" charset="0"/>
              <a:buChar char="•"/>
            </a:pPr>
            <a:r>
              <a:rPr lang="en-US" sz="2200" dirty="0">
                <a:latin typeface="Times New Roman" pitchFamily="18" charset="0"/>
                <a:cs typeface="Times New Roman" pitchFamily="18" charset="0"/>
              </a:rPr>
              <a:t>Axial Flow Compressors. </a:t>
            </a:r>
          </a:p>
          <a:p>
            <a:pPr lvl="1">
              <a:buFont typeface="Arial" pitchFamily="34" charset="0"/>
              <a:buChar char="•"/>
            </a:pPr>
            <a:r>
              <a:rPr lang="en-US" sz="2200" dirty="0">
                <a:latin typeface="Times New Roman" pitchFamily="18" charset="0"/>
                <a:cs typeface="Times New Roman" pitchFamily="18" charset="0"/>
              </a:rPr>
              <a:t>Centrifugal Compressors.</a:t>
            </a:r>
          </a:p>
          <a:p>
            <a:pPr lvl="1">
              <a:buFont typeface="Arial" pitchFamily="34" charset="0"/>
              <a:buChar char="•"/>
            </a:pPr>
            <a:endParaRPr lang="en-US" sz="2200" dirty="0">
              <a:latin typeface="Times New Roman" pitchFamily="18" charset="0"/>
              <a:cs typeface="Times New Roman" pitchFamily="18" charset="0"/>
            </a:endParaRPr>
          </a:p>
        </p:txBody>
      </p:sp>
      <p:sp>
        <p:nvSpPr>
          <p:cNvPr id="3" name="Rectangle 2"/>
          <p:cNvSpPr/>
          <p:nvPr/>
        </p:nvSpPr>
        <p:spPr>
          <a:xfrm>
            <a:off x="2362200" y="304800"/>
            <a:ext cx="4166525" cy="769441"/>
          </a:xfrm>
          <a:prstGeom prst="rect">
            <a:avLst/>
          </a:prstGeom>
        </p:spPr>
        <p:txBody>
          <a:bodyPr wrap="none">
            <a:spAutoFit/>
          </a:bodyPr>
          <a:lstStyle/>
          <a:p>
            <a:r>
              <a:rPr lang="en-US" sz="4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Times New Roman" pitchFamily="18" charset="0"/>
                <a:cs typeface="Times New Roman" pitchFamily="18" charset="0"/>
              </a:rPr>
              <a:t>COMPRESSOR</a:t>
            </a:r>
            <a:endParaRPr lang="en-US" sz="4400" dirty="0"/>
          </a:p>
        </p:txBody>
      </p:sp>
      <p:sp>
        <p:nvSpPr>
          <p:cNvPr id="4608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p:nvPr/>
        </p:nvPicPr>
        <p:blipFill>
          <a:blip r:embed="rId3"/>
          <a:srcRect/>
          <a:stretch>
            <a:fillRect/>
          </a:stretch>
        </p:blipFill>
        <p:spPr bwMode="auto">
          <a:xfrm>
            <a:off x="5029200" y="3505200"/>
            <a:ext cx="2514600" cy="2209800"/>
          </a:xfrm>
          <a:prstGeom prst="rect">
            <a:avLst/>
          </a:prstGeom>
          <a:noFill/>
          <a:ln w="9525">
            <a:noFill/>
            <a:miter lim="800000"/>
            <a:headEnd/>
            <a:tailEnd/>
          </a:ln>
        </p:spPr>
      </p:pic>
      <p:sp>
        <p:nvSpPr>
          <p:cNvPr id="4" name="Rectangle 46">
            <a:extLst>
              <a:ext uri="{FF2B5EF4-FFF2-40B4-BE49-F238E27FC236}">
                <a16:creationId xmlns:a16="http://schemas.microsoft.com/office/drawing/2014/main" id="{220AF91C-210A-464F-AB80-FBB7D6180B6F}"/>
              </a:ext>
            </a:extLst>
          </p:cNvPr>
          <p:cNvSpPr>
            <a:spLocks noChangeArrowheads="1"/>
          </p:cNvSpPr>
          <p:nvPr/>
        </p:nvSpPr>
        <p:spPr bwMode="auto">
          <a:xfrm>
            <a:off x="2027238" y="3418383"/>
            <a:ext cx="131500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C24DD5AC-C874-4300-8BA8-1F8D4837B732}"/>
              </a:ext>
            </a:extLst>
          </p:cNvPr>
          <p:cNvGraphicFramePr>
            <a:graphicFrameLocks noChangeAspect="1"/>
          </p:cNvGraphicFramePr>
          <p:nvPr>
            <p:extLst>
              <p:ext uri="{D42A27DB-BD31-4B8C-83A1-F6EECF244321}">
                <p14:modId xmlns:p14="http://schemas.microsoft.com/office/powerpoint/2010/main" val="3599220891"/>
              </p:ext>
            </p:extLst>
          </p:nvPr>
        </p:nvGraphicFramePr>
        <p:xfrm>
          <a:off x="2027238" y="3418384"/>
          <a:ext cx="1401762" cy="1173462"/>
        </p:xfrm>
        <a:graphic>
          <a:graphicData uri="http://schemas.openxmlformats.org/presentationml/2006/ole">
            <mc:AlternateContent xmlns:mc="http://schemas.openxmlformats.org/markup-compatibility/2006">
              <mc:Choice xmlns:v="urn:schemas-microsoft-com:vml" Requires="v">
                <p:oleObj spid="_x0000_s46143" name="Equation" r:id="rId4" imgW="965200" imgH="812800" progId="Equation.DSMT4">
                  <p:embed/>
                </p:oleObj>
              </mc:Choice>
              <mc:Fallback>
                <p:oleObj name="Equation" r:id="rId4" imgW="965200" imgH="812800" progId="Equation.DSMT4">
                  <p:embed/>
                  <p:pic>
                    <p:nvPicPr>
                      <p:cNvPr id="0"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238" y="3418384"/>
                        <a:ext cx="1401762" cy="1173462"/>
                      </a:xfrm>
                      <a:prstGeom prst="rect">
                        <a:avLst/>
                      </a:prstGeom>
                      <a:noFill/>
                    </p:spPr>
                  </p:pic>
                </p:oleObj>
              </mc:Fallback>
            </mc:AlternateContent>
          </a:graphicData>
        </a:graphic>
      </p:graphicFrame>
      <p:sp>
        <p:nvSpPr>
          <p:cNvPr id="6" name="Rectangle 48">
            <a:extLst>
              <a:ext uri="{FF2B5EF4-FFF2-40B4-BE49-F238E27FC236}">
                <a16:creationId xmlns:a16="http://schemas.microsoft.com/office/drawing/2014/main" id="{D6FF31CE-74DF-46D7-903F-10CB293EED3F}"/>
              </a:ext>
            </a:extLst>
          </p:cNvPr>
          <p:cNvSpPr>
            <a:spLocks noChangeArrowheads="1"/>
          </p:cNvSpPr>
          <p:nvPr/>
        </p:nvSpPr>
        <p:spPr bwMode="auto">
          <a:xfrm>
            <a:off x="2027238" y="4610895"/>
            <a:ext cx="138370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6792E54C-F4D6-4245-A10E-9D3590F66ACC}"/>
              </a:ext>
            </a:extLst>
          </p:cNvPr>
          <p:cNvGraphicFramePr>
            <a:graphicFrameLocks noChangeAspect="1"/>
          </p:cNvGraphicFramePr>
          <p:nvPr>
            <p:extLst>
              <p:ext uri="{D42A27DB-BD31-4B8C-83A1-F6EECF244321}">
                <p14:modId xmlns:p14="http://schemas.microsoft.com/office/powerpoint/2010/main" val="3345714416"/>
              </p:ext>
            </p:extLst>
          </p:nvPr>
        </p:nvGraphicFramePr>
        <p:xfrm>
          <a:off x="2027237" y="4610896"/>
          <a:ext cx="2087563" cy="2214882"/>
        </p:xfrm>
        <a:graphic>
          <a:graphicData uri="http://schemas.openxmlformats.org/presentationml/2006/ole">
            <mc:AlternateContent xmlns:mc="http://schemas.openxmlformats.org/markup-compatibility/2006">
              <mc:Choice xmlns:v="urn:schemas-microsoft-com:vml" Requires="v">
                <p:oleObj spid="_x0000_s46144" name="Equation" r:id="rId6" imgW="1384300" imgH="1460500" progId="Equation.DSMT4">
                  <p:embed/>
                </p:oleObj>
              </mc:Choice>
              <mc:Fallback>
                <p:oleObj name="Equation" r:id="rId6" imgW="1384300" imgH="1460500" progId="Equation.DSMT4">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237" y="4610896"/>
                        <a:ext cx="2087563" cy="2214882"/>
                      </a:xfrm>
                      <a:prstGeom prst="rect">
                        <a:avLst/>
                      </a:prstGeom>
                      <a:noFill/>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295400"/>
            <a:ext cx="9525000" cy="2800767"/>
          </a:xfrm>
          <a:prstGeom prst="rect">
            <a:avLst/>
          </a:prstGeom>
        </p:spPr>
        <p:txBody>
          <a:bodyPr wrap="square">
            <a:spAutoFit/>
          </a:bodyPr>
          <a:lstStyle/>
          <a:p>
            <a:pPr lvl="2" algn="just">
              <a:buFont typeface="Wingdings" pitchFamily="2" charset="2"/>
              <a:buChar char="Ø"/>
            </a:pPr>
            <a:r>
              <a:rPr lang="en-US" sz="2200" dirty="0">
                <a:latin typeface="Times New Roman" pitchFamily="18" charset="0"/>
                <a:cs typeface="Times New Roman" pitchFamily="18" charset="0"/>
              </a:rPr>
              <a:t>Axial compressors are rotating, airfoil based compressors in which the working fluid principally flows parallel to the axis of rotation. </a:t>
            </a:r>
          </a:p>
          <a:p>
            <a:pPr lvl="2" algn="just">
              <a:buFont typeface="Wingdings" pitchFamily="2" charset="2"/>
              <a:buChar char="Ø"/>
            </a:pPr>
            <a:r>
              <a:rPr lang="en-US" sz="2200" dirty="0">
                <a:latin typeface="Times New Roman" pitchFamily="18" charset="0"/>
                <a:cs typeface="Times New Roman" pitchFamily="18" charset="0"/>
              </a:rPr>
              <a:t>Axial compressors consist of a shaft that drives a central drum which has a number of annular airfoil rows attached. These rotate between a similar number of stationary airfoil rows attached to a stationary tubular casing.</a:t>
            </a:r>
          </a:p>
          <a:p>
            <a:pPr lvl="2" algn="just">
              <a:buFont typeface="Wingdings" pitchFamily="2" charset="2"/>
              <a:buChar char="Ø"/>
            </a:pPr>
            <a:r>
              <a:rPr lang="en-US" sz="2200" dirty="0">
                <a:latin typeface="Times New Roman" pitchFamily="18" charset="0"/>
                <a:cs typeface="Times New Roman" pitchFamily="18" charset="0"/>
              </a:rPr>
              <a:t> A pair of rotating and stationary airfoils is called a stage. </a:t>
            </a:r>
          </a:p>
          <a:p>
            <a:pPr lvl="2" algn="just">
              <a:buFont typeface="Wingdings" pitchFamily="2" charset="2"/>
              <a:buChar char="Ø"/>
            </a:pPr>
            <a:r>
              <a:rPr lang="en-US" sz="2200" dirty="0">
                <a:latin typeface="Times New Roman" pitchFamily="18" charset="0"/>
                <a:cs typeface="Times New Roman" pitchFamily="18" charset="0"/>
              </a:rPr>
              <a:t>The cross-sectional area between rotor drum and casing is reduced in the flow direction to maintain axial velocity as the fluid is compressed.</a:t>
            </a:r>
          </a:p>
        </p:txBody>
      </p:sp>
      <p:sp>
        <p:nvSpPr>
          <p:cNvPr id="3" name="Rectangle 2"/>
          <p:cNvSpPr/>
          <p:nvPr/>
        </p:nvSpPr>
        <p:spPr>
          <a:xfrm>
            <a:off x="1143000" y="228600"/>
            <a:ext cx="6470489" cy="769441"/>
          </a:xfrm>
          <a:prstGeom prst="rect">
            <a:avLst/>
          </a:prstGeom>
        </p:spPr>
        <p:txBody>
          <a:bodyPr wrap="none">
            <a:spAutoFit/>
          </a:bodyPr>
          <a:lstStyle/>
          <a:p>
            <a:pPr lvl="1" algn="ctr"/>
            <a:r>
              <a:rPr lang="en-US" sz="4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Times New Roman" pitchFamily="18" charset="0"/>
                <a:cs typeface="Times New Roman" pitchFamily="18" charset="0"/>
              </a:rPr>
              <a:t>Axial Flow Compressor </a:t>
            </a:r>
          </a:p>
        </p:txBody>
      </p:sp>
      <p:pic>
        <p:nvPicPr>
          <p:cNvPr id="8" name="Picture 8" descr="Axial_compressor"/>
          <p:cNvPicPr>
            <a:picLocks noChangeAspect="1" noChangeArrowheads="1" noCrop="1"/>
          </p:cNvPicPr>
          <p:nvPr/>
        </p:nvPicPr>
        <p:blipFill>
          <a:blip r:embed="rId2"/>
          <a:srcRect/>
          <a:stretch>
            <a:fillRect/>
          </a:stretch>
        </p:blipFill>
        <p:spPr bwMode="auto">
          <a:xfrm>
            <a:off x="3048000" y="4267200"/>
            <a:ext cx="3048000" cy="230708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381000"/>
            <a:ext cx="6553200" cy="769441"/>
          </a:xfrm>
          <a:prstGeom prst="rect">
            <a:avLst/>
          </a:prstGeom>
        </p:spPr>
        <p:txBody>
          <a:bodyPr wrap="square">
            <a:spAutoFit/>
          </a:bodyPr>
          <a:lstStyle/>
          <a:p>
            <a:pPr lvl="1" algn="ctr"/>
            <a:r>
              <a:rPr lang="en-US" sz="4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Times New Roman" pitchFamily="18" charset="0"/>
                <a:cs typeface="Times New Roman" pitchFamily="18" charset="0"/>
              </a:rPr>
              <a:t>Centrifugal Compressor </a:t>
            </a:r>
          </a:p>
        </p:txBody>
      </p:sp>
      <p:sp>
        <p:nvSpPr>
          <p:cNvPr id="3" name="Rectangle 2"/>
          <p:cNvSpPr/>
          <p:nvPr/>
        </p:nvSpPr>
        <p:spPr>
          <a:xfrm>
            <a:off x="228600" y="1447800"/>
            <a:ext cx="8686800" cy="2123658"/>
          </a:xfrm>
          <a:prstGeom prst="rect">
            <a:avLst/>
          </a:prstGeom>
        </p:spPr>
        <p:txBody>
          <a:bodyPr wrap="square">
            <a:spAutoFit/>
          </a:bodyPr>
          <a:lstStyle/>
          <a:p>
            <a:pPr>
              <a:buFont typeface="Wingdings" pitchFamily="2" charset="2"/>
              <a:buChar char="Ø"/>
            </a:pPr>
            <a:r>
              <a:rPr lang="en-US" sz="2200" dirty="0">
                <a:latin typeface="Times New Roman" pitchFamily="18" charset="0"/>
                <a:cs typeface="Times New Roman" pitchFamily="18" charset="0"/>
              </a:rPr>
              <a:t> Centrifugal compressors are rotating, airfoil based compressors in which the working fluid principally flows perpendicular to the axis of rotation. </a:t>
            </a:r>
          </a:p>
          <a:p>
            <a:pPr>
              <a:buFont typeface="Wingdings" pitchFamily="2" charset="2"/>
              <a:buChar char="Ø"/>
            </a:pPr>
            <a:r>
              <a:rPr lang="en-US" sz="2200" dirty="0">
                <a:latin typeface="Times New Roman" pitchFamily="18" charset="0"/>
                <a:cs typeface="Times New Roman" pitchFamily="18" charset="0"/>
              </a:rPr>
              <a:t> Centrifugal compressors consist of a shaft that drives a impeller which has a number of curved blades.</a:t>
            </a:r>
          </a:p>
          <a:p>
            <a:pPr>
              <a:buFont typeface="Wingdings" pitchFamily="2" charset="2"/>
              <a:buChar char="Ø"/>
            </a:pPr>
            <a:r>
              <a:rPr lang="en-US" sz="2200" dirty="0">
                <a:latin typeface="Times New Roman" pitchFamily="18" charset="0"/>
                <a:cs typeface="Times New Roman" pitchFamily="18" charset="0"/>
              </a:rPr>
              <a:t> The impeller rotates in a casing which is designed to convert the kinetic energy of the fluid into pressure energy before leaving the compressor.</a:t>
            </a:r>
          </a:p>
        </p:txBody>
      </p:sp>
      <p:pic>
        <p:nvPicPr>
          <p:cNvPr id="45058" name="Picture 2" descr="G:\Air Breathing Propulsion\ABP 2016\New folder (2)\Animation 8- Air Path in Centrifugal Compressor.gif"/>
          <p:cNvPicPr>
            <a:picLocks noChangeAspect="1" noChangeArrowheads="1" noCrop="1"/>
          </p:cNvPicPr>
          <p:nvPr/>
        </p:nvPicPr>
        <p:blipFill>
          <a:blip r:embed="rId2"/>
          <a:srcRect/>
          <a:stretch>
            <a:fillRect/>
          </a:stretch>
        </p:blipFill>
        <p:spPr bwMode="auto">
          <a:xfrm>
            <a:off x="685800" y="3657600"/>
            <a:ext cx="3886200" cy="2823972"/>
          </a:xfrm>
          <a:prstGeom prst="rect">
            <a:avLst/>
          </a:prstGeom>
          <a:noFill/>
        </p:spPr>
      </p:pic>
      <p:pic>
        <p:nvPicPr>
          <p:cNvPr id="45059" name="Picture 3" descr="G:\Air Breathing Propulsion\ABP 2016\New folder (2)\anima_rad_7.gif"/>
          <p:cNvPicPr>
            <a:picLocks noChangeAspect="1" noChangeArrowheads="1" noCrop="1"/>
          </p:cNvPicPr>
          <p:nvPr/>
        </p:nvPicPr>
        <p:blipFill>
          <a:blip r:embed="rId3"/>
          <a:srcRect/>
          <a:stretch>
            <a:fillRect/>
          </a:stretch>
        </p:blipFill>
        <p:spPr bwMode="auto">
          <a:xfrm>
            <a:off x="4952999" y="3657600"/>
            <a:ext cx="3680883" cy="28194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0" y="1314271"/>
            <a:ext cx="9144000" cy="1785104"/>
          </a:xfrm>
          <a:prstGeom prst="rect">
            <a:avLst/>
          </a:prstGeom>
        </p:spPr>
        <p:txBody>
          <a:bodyPr wrap="square">
            <a:spAutoFit/>
          </a:bodyPr>
          <a:lstStyle/>
          <a:p>
            <a:pPr>
              <a:buFont typeface="Wingdings" pitchFamily="2" charset="2"/>
              <a:buChar char="Ø"/>
            </a:pPr>
            <a:r>
              <a:rPr lang="en-US" sz="2200" dirty="0">
                <a:latin typeface="Times New Roman" pitchFamily="18" charset="0"/>
                <a:cs typeface="Times New Roman" pitchFamily="18" charset="0"/>
              </a:rPr>
              <a:t> In a turbojet the air and fuel mixture passes unconfined through the combustion chamber. As the mixture burns its temperature increases dramatically.</a:t>
            </a:r>
          </a:p>
          <a:p>
            <a:pPr>
              <a:buFont typeface="Wingdings" pitchFamily="2" charset="2"/>
              <a:buChar char="Ø"/>
            </a:pPr>
            <a:r>
              <a:rPr lang="en-US" sz="2200" dirty="0">
                <a:latin typeface="Times New Roman" pitchFamily="18" charset="0"/>
                <a:cs typeface="Times New Roman" pitchFamily="18" charset="0"/>
              </a:rPr>
              <a:t>    The combustion chamber is usually in the form of cans, which comprise the fuel injector and flame holder.</a:t>
            </a:r>
          </a:p>
        </p:txBody>
      </p:sp>
      <p:sp>
        <p:nvSpPr>
          <p:cNvPr id="5" name="Rectangle 4"/>
          <p:cNvSpPr/>
          <p:nvPr/>
        </p:nvSpPr>
        <p:spPr>
          <a:xfrm>
            <a:off x="1524000" y="228600"/>
            <a:ext cx="6019800" cy="769441"/>
          </a:xfrm>
          <a:prstGeom prst="rect">
            <a:avLst/>
          </a:prstGeom>
        </p:spPr>
        <p:txBody>
          <a:bodyPr wrap="square">
            <a:spAutoFit/>
          </a:bodyPr>
          <a:lstStyle/>
          <a:p>
            <a:pPr lvl="1" algn="ctr"/>
            <a:r>
              <a:rPr lang="en-US" sz="4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Times New Roman" pitchFamily="18" charset="0"/>
                <a:cs typeface="Times New Roman" pitchFamily="18" charset="0"/>
              </a:rPr>
              <a:t>Combustion Chamber</a:t>
            </a:r>
          </a:p>
        </p:txBody>
      </p:sp>
      <p:sp>
        <p:nvSpPr>
          <p:cNvPr id="471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7107" name="Object 3"/>
          <p:cNvGraphicFramePr>
            <a:graphicFrameLocks noChangeAspect="1"/>
          </p:cNvGraphicFramePr>
          <p:nvPr/>
        </p:nvGraphicFramePr>
        <p:xfrm>
          <a:off x="1066800" y="3124200"/>
          <a:ext cx="3886200" cy="3554819"/>
        </p:xfrm>
        <a:graphic>
          <a:graphicData uri="http://schemas.openxmlformats.org/presentationml/2006/ole">
            <mc:AlternateContent xmlns:mc="http://schemas.openxmlformats.org/markup-compatibility/2006">
              <mc:Choice xmlns:v="urn:schemas-microsoft-com:vml" Requires="v">
                <p:oleObj spid="_x0000_s47135" name="Equation" r:id="rId3" imgW="2451100" imgH="2235200" progId="">
                  <p:embed/>
                </p:oleObj>
              </mc:Choice>
              <mc:Fallback>
                <p:oleObj name="Equation" r:id="rId3" imgW="2451100" imgH="22352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124200"/>
                        <a:ext cx="3886200" cy="35548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7109" name="Picture 5" descr="G:\Air Breathing Propulsion\ABP 2016\New folder (2)\tumblr_inline_n8purkhcTg1qzgziy.gif"/>
          <p:cNvPicPr>
            <a:picLocks noChangeAspect="1" noChangeArrowheads="1" noCrop="1"/>
          </p:cNvPicPr>
          <p:nvPr/>
        </p:nvPicPr>
        <p:blipFill>
          <a:blip r:embed="rId5"/>
          <a:srcRect/>
          <a:stretch>
            <a:fillRect/>
          </a:stretch>
        </p:blipFill>
        <p:spPr bwMode="auto">
          <a:xfrm>
            <a:off x="5029200" y="3276600"/>
            <a:ext cx="4998936" cy="28194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2123658"/>
          </a:xfrm>
          <a:prstGeom prst="rect">
            <a:avLst/>
          </a:prstGeom>
        </p:spPr>
        <p:txBody>
          <a:bodyPr wrap="square">
            <a:spAutoFit/>
          </a:bodyPr>
          <a:lstStyle/>
          <a:p>
            <a:pPr>
              <a:buFont typeface="Wingdings" pitchFamily="2" charset="2"/>
              <a:buChar char="Ø"/>
            </a:pPr>
            <a:r>
              <a:rPr lang="en-US" sz="2200" dirty="0">
                <a:latin typeface="Times New Roman" pitchFamily="18" charset="0"/>
                <a:cs typeface="Times New Roman" pitchFamily="18" charset="0"/>
              </a:rPr>
              <a:t> Hot gases leaving the combustor are allowed to expand through the turbine. Turbines are usually made up of high temperature metals such as </a:t>
            </a:r>
            <a:r>
              <a:rPr lang="en-US" sz="2200" dirty="0" err="1">
                <a:latin typeface="Times New Roman" pitchFamily="18" charset="0"/>
                <a:cs typeface="Times New Roman" pitchFamily="18" charset="0"/>
              </a:rPr>
              <a:t>inconel</a:t>
            </a:r>
            <a:r>
              <a:rPr lang="en-US" sz="2200" dirty="0">
                <a:latin typeface="Times New Roman" pitchFamily="18" charset="0"/>
                <a:cs typeface="Times New Roman" pitchFamily="18" charset="0"/>
              </a:rPr>
              <a:t>. </a:t>
            </a:r>
          </a:p>
          <a:p>
            <a:pPr>
              <a:buFont typeface="Wingdings" pitchFamily="2" charset="2"/>
              <a:buChar char="Ø"/>
            </a:pPr>
            <a:r>
              <a:rPr lang="en-US" sz="2200" dirty="0">
                <a:latin typeface="Times New Roman" pitchFamily="18" charset="0"/>
                <a:cs typeface="Times New Roman" pitchFamily="18" charset="0"/>
              </a:rPr>
              <a:t>  The turbine's rotational energy is used primarily to drive the compressor. and other accessories, like fuel, oil, and hydraulic pumps.</a:t>
            </a:r>
          </a:p>
          <a:p>
            <a:pPr>
              <a:buFont typeface="Wingdings" pitchFamily="2" charset="2"/>
              <a:buChar char="Ø"/>
            </a:pPr>
            <a:r>
              <a:rPr lang="en-US" sz="2200" dirty="0">
                <a:latin typeface="Times New Roman" pitchFamily="18" charset="0"/>
                <a:cs typeface="Times New Roman" pitchFamily="18" charset="0"/>
              </a:rPr>
              <a:t> In a turbojet almost two-thirds of all the power generated by burning fuel is used by the compressor to compress the air for the engine.</a:t>
            </a:r>
          </a:p>
        </p:txBody>
      </p:sp>
      <p:sp>
        <p:nvSpPr>
          <p:cNvPr id="3" name="Rectangle 2"/>
          <p:cNvSpPr/>
          <p:nvPr/>
        </p:nvSpPr>
        <p:spPr>
          <a:xfrm>
            <a:off x="2286000" y="144959"/>
            <a:ext cx="4572000" cy="769441"/>
          </a:xfrm>
          <a:prstGeom prst="rect">
            <a:avLst/>
          </a:prstGeom>
        </p:spPr>
        <p:txBody>
          <a:bodyPr>
            <a:spAutoFit/>
          </a:bodyPr>
          <a:lstStyle/>
          <a:p>
            <a:pPr lvl="1" algn="ctr"/>
            <a:r>
              <a:rPr lang="en-US" sz="4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Times New Roman" pitchFamily="18" charset="0"/>
                <a:cs typeface="Times New Roman" pitchFamily="18" charset="0"/>
              </a:rPr>
              <a:t>TURBINE</a:t>
            </a:r>
          </a:p>
        </p:txBody>
      </p:sp>
      <p:pic>
        <p:nvPicPr>
          <p:cNvPr id="49154" name="Picture 2" descr="G:\Air Breathing Propulsion\ABP 2016\New folder (2)\steam turbine(elevestra).gif"/>
          <p:cNvPicPr>
            <a:picLocks noChangeAspect="1" noChangeArrowheads="1"/>
          </p:cNvPicPr>
          <p:nvPr/>
        </p:nvPicPr>
        <p:blipFill>
          <a:blip r:embed="rId3"/>
          <a:srcRect/>
          <a:stretch>
            <a:fillRect/>
          </a:stretch>
        </p:blipFill>
        <p:spPr bwMode="auto">
          <a:xfrm>
            <a:off x="6934200" y="3657600"/>
            <a:ext cx="1943100" cy="2171700"/>
          </a:xfrm>
          <a:prstGeom prst="rect">
            <a:avLst/>
          </a:prstGeom>
          <a:noFill/>
        </p:spPr>
      </p:pic>
      <p:sp>
        <p:nvSpPr>
          <p:cNvPr id="491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4" cstate="print"/>
          <a:srcRect/>
          <a:stretch>
            <a:fillRect/>
          </a:stretch>
        </p:blipFill>
        <p:spPr bwMode="auto">
          <a:xfrm>
            <a:off x="3733800" y="3124200"/>
            <a:ext cx="2133600" cy="2209800"/>
          </a:xfrm>
          <a:prstGeom prst="rect">
            <a:avLst/>
          </a:prstGeom>
          <a:noFill/>
          <a:ln w="9525">
            <a:noFill/>
            <a:miter lim="800000"/>
            <a:headEnd/>
            <a:tailEnd/>
          </a:ln>
        </p:spPr>
      </p:pic>
      <p:sp>
        <p:nvSpPr>
          <p:cNvPr id="491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9157" name="Object 5"/>
          <p:cNvGraphicFramePr>
            <a:graphicFrameLocks noChangeAspect="1"/>
          </p:cNvGraphicFramePr>
          <p:nvPr/>
        </p:nvGraphicFramePr>
        <p:xfrm>
          <a:off x="609600" y="3505200"/>
          <a:ext cx="2209800" cy="3052286"/>
        </p:xfrm>
        <a:graphic>
          <a:graphicData uri="http://schemas.openxmlformats.org/presentationml/2006/ole">
            <mc:AlternateContent xmlns:mc="http://schemas.openxmlformats.org/markup-compatibility/2006">
              <mc:Choice xmlns:v="urn:schemas-microsoft-com:vml" Requires="v">
                <p:oleObj spid="_x0000_s49214" name="Equation" r:id="rId5" imgW="1511300" imgH="2108200" progId="">
                  <p:embed/>
                </p:oleObj>
              </mc:Choice>
              <mc:Fallback>
                <p:oleObj name="Equation" r:id="rId5" imgW="1511300" imgH="21082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505200"/>
                        <a:ext cx="2209800" cy="3052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9" name="Object 7"/>
          <p:cNvGraphicFramePr>
            <a:graphicFrameLocks noChangeAspect="1"/>
          </p:cNvGraphicFramePr>
          <p:nvPr/>
        </p:nvGraphicFramePr>
        <p:xfrm>
          <a:off x="3200400" y="5334000"/>
          <a:ext cx="2514600" cy="1387366"/>
        </p:xfrm>
        <a:graphic>
          <a:graphicData uri="http://schemas.openxmlformats.org/presentationml/2006/ole">
            <mc:AlternateContent xmlns:mc="http://schemas.openxmlformats.org/markup-compatibility/2006">
              <mc:Choice xmlns:v="urn:schemas-microsoft-com:vml" Requires="v">
                <p:oleObj spid="_x0000_s49215" name="Equation" r:id="rId7" imgW="2209680" imgH="1218960" progId="">
                  <p:embed/>
                </p:oleObj>
              </mc:Choice>
              <mc:Fallback>
                <p:oleObj name="Equation" r:id="rId7" imgW="2209680" imgH="1218960" progId="">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5334000"/>
                        <a:ext cx="2514600" cy="1387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1107996"/>
          </a:xfrm>
          <a:prstGeom prst="rect">
            <a:avLst/>
          </a:prstGeom>
        </p:spPr>
        <p:txBody>
          <a:bodyPr wrap="square">
            <a:spAutoFit/>
          </a:bodyPr>
          <a:lstStyle/>
          <a:p>
            <a:pPr>
              <a:buFont typeface="Wingdings" pitchFamily="2" charset="2"/>
              <a:buChar char="Ø"/>
            </a:pPr>
            <a:r>
              <a:rPr lang="en-US" sz="2200" dirty="0">
                <a:latin typeface="Times New Roman" pitchFamily="18" charset="0"/>
                <a:cs typeface="Times New Roman" pitchFamily="18" charset="0"/>
              </a:rPr>
              <a:t> After the turbine, the gases are allowed to expand through the exhaust nozzle to atmospheric pressure, producing a high velocity jet in the exhaust plume. </a:t>
            </a:r>
          </a:p>
          <a:p>
            <a:pPr>
              <a:buFont typeface="Wingdings" pitchFamily="2" charset="2"/>
              <a:buChar char="Ø"/>
            </a:pPr>
            <a:r>
              <a:rPr lang="en-US" sz="2200" dirty="0">
                <a:latin typeface="Times New Roman" pitchFamily="18" charset="0"/>
                <a:cs typeface="Times New Roman" pitchFamily="18" charset="0"/>
              </a:rPr>
              <a:t>  In a convergent nozzle, the ducting narrows progressively to a throat. </a:t>
            </a:r>
          </a:p>
        </p:txBody>
      </p:sp>
      <p:sp>
        <p:nvSpPr>
          <p:cNvPr id="3" name="Rectangle 2"/>
          <p:cNvSpPr/>
          <p:nvPr/>
        </p:nvSpPr>
        <p:spPr>
          <a:xfrm>
            <a:off x="3048000" y="304800"/>
            <a:ext cx="2999539" cy="769441"/>
          </a:xfrm>
          <a:prstGeom prst="rect">
            <a:avLst/>
          </a:prstGeom>
        </p:spPr>
        <p:txBody>
          <a:bodyPr wrap="none">
            <a:spAutoFit/>
          </a:bodyPr>
          <a:lstStyle/>
          <a:p>
            <a:pPr lvl="1" algn="ctr"/>
            <a:r>
              <a:rPr lang="en-US" sz="4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Times New Roman" pitchFamily="18" charset="0"/>
                <a:cs typeface="Times New Roman" pitchFamily="18" charset="0"/>
              </a:rPr>
              <a:t>NOZZLE</a:t>
            </a:r>
          </a:p>
        </p:txBody>
      </p:sp>
      <p:sp>
        <p:nvSpPr>
          <p:cNvPr id="501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177" name="Object 1"/>
          <p:cNvGraphicFramePr>
            <a:graphicFrameLocks noChangeAspect="1"/>
          </p:cNvGraphicFramePr>
          <p:nvPr>
            <p:extLst>
              <p:ext uri="{D42A27DB-BD31-4B8C-83A1-F6EECF244321}">
                <p14:modId xmlns:p14="http://schemas.microsoft.com/office/powerpoint/2010/main" val="3446864212"/>
              </p:ext>
            </p:extLst>
          </p:nvPr>
        </p:nvGraphicFramePr>
        <p:xfrm>
          <a:off x="457200" y="2133600"/>
          <a:ext cx="2971800" cy="3119773"/>
        </p:xfrm>
        <a:graphic>
          <a:graphicData uri="http://schemas.openxmlformats.org/presentationml/2006/ole">
            <mc:AlternateContent xmlns:mc="http://schemas.openxmlformats.org/markup-compatibility/2006">
              <mc:Choice xmlns:v="urn:schemas-microsoft-com:vml" Requires="v">
                <p:oleObj spid="_x0000_s50234" name="Equation" r:id="rId3" imgW="2286000" imgH="2412720" progId="Equation.DSMT4">
                  <p:embed/>
                </p:oleObj>
              </mc:Choice>
              <mc:Fallback>
                <p:oleObj name="Equation" r:id="rId3" imgW="2286000" imgH="2412720" progId="Equation.DSMT4">
                  <p:embed/>
                  <p:pic>
                    <p:nvPicPr>
                      <p:cNvPr id="0" name="Picture 1"/>
                      <p:cNvPicPr>
                        <a:picLocks noChangeAspect="1" noChangeArrowheads="1"/>
                      </p:cNvPicPr>
                      <p:nvPr/>
                    </p:nvPicPr>
                    <p:blipFill>
                      <a:blip r:embed="rId4"/>
                      <a:srcRect/>
                      <a:stretch>
                        <a:fillRect/>
                      </a:stretch>
                    </p:blipFill>
                    <p:spPr bwMode="auto">
                      <a:xfrm>
                        <a:off x="457200" y="2133600"/>
                        <a:ext cx="2971800" cy="31197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0179" name="Object 3"/>
          <p:cNvGraphicFramePr>
            <a:graphicFrameLocks noChangeAspect="1"/>
          </p:cNvGraphicFramePr>
          <p:nvPr/>
        </p:nvGraphicFramePr>
        <p:xfrm>
          <a:off x="457200" y="5257800"/>
          <a:ext cx="2209800" cy="1468448"/>
        </p:xfrm>
        <a:graphic>
          <a:graphicData uri="http://schemas.openxmlformats.org/presentationml/2006/ole">
            <mc:AlternateContent xmlns:mc="http://schemas.openxmlformats.org/markup-compatibility/2006">
              <mc:Choice xmlns:v="urn:schemas-microsoft-com:vml" Requires="v">
                <p:oleObj spid="_x0000_s50235" name="Equation" r:id="rId5" imgW="1459866" imgH="990170" progId="">
                  <p:embed/>
                </p:oleObj>
              </mc:Choice>
              <mc:Fallback>
                <p:oleObj name="Equation" r:id="rId5" imgW="1459866" imgH="99017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5257800"/>
                        <a:ext cx="2209800" cy="1468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0181" name="Picture 5" descr="G:\Air Breathing Propulsion\ABP 2016\New folder (2)\t.jpg"/>
          <p:cNvPicPr>
            <a:picLocks noChangeAspect="1" noChangeArrowheads="1"/>
          </p:cNvPicPr>
          <p:nvPr/>
        </p:nvPicPr>
        <p:blipFill>
          <a:blip r:embed="rId7"/>
          <a:srcRect/>
          <a:stretch>
            <a:fillRect/>
          </a:stretch>
        </p:blipFill>
        <p:spPr bwMode="auto">
          <a:xfrm>
            <a:off x="5791200" y="2362200"/>
            <a:ext cx="2622504" cy="1752600"/>
          </a:xfrm>
          <a:prstGeom prst="rect">
            <a:avLst/>
          </a:prstGeom>
          <a:noFill/>
        </p:spPr>
      </p:pic>
      <p:pic>
        <p:nvPicPr>
          <p:cNvPr id="50182" name="Picture 6" descr="G:\Air Breathing Propulsion\ABP 2016\New folder (2)\th.jpg"/>
          <p:cNvPicPr>
            <a:picLocks noChangeAspect="1" noChangeArrowheads="1"/>
          </p:cNvPicPr>
          <p:nvPr/>
        </p:nvPicPr>
        <p:blipFill>
          <a:blip r:embed="rId8"/>
          <a:srcRect/>
          <a:stretch>
            <a:fillRect/>
          </a:stretch>
        </p:blipFill>
        <p:spPr bwMode="auto">
          <a:xfrm>
            <a:off x="5867400" y="4165834"/>
            <a:ext cx="2920798" cy="1701566"/>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54114"/>
            <a:ext cx="7677102" cy="707886"/>
          </a:xfrm>
          <a:prstGeom prst="rect">
            <a:avLst/>
          </a:prstGeom>
        </p:spPr>
        <p:txBody>
          <a:bodyPr wrap="none">
            <a:spAutoFit/>
          </a:bodyPr>
          <a:lstStyle/>
          <a:p>
            <a:r>
              <a:rPr lang="en-GB" sz="4000" b="1" dirty="0">
                <a:latin typeface="Times New Roman" pitchFamily="18" charset="0"/>
                <a:cs typeface="Times New Roman" pitchFamily="18" charset="0"/>
              </a:rPr>
              <a:t>Turbojet Engine with Afterburner</a:t>
            </a:r>
            <a:endParaRPr lang="en-US" sz="4000" b="1" dirty="0">
              <a:latin typeface="Times New Roman" pitchFamily="18" charset="0"/>
              <a:cs typeface="Times New Roman"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066800"/>
            <a:ext cx="5486400" cy="1981200"/>
          </a:xfrm>
          <a:prstGeom prst="rect">
            <a:avLst/>
          </a:prstGeom>
          <a:noFill/>
          <a:ln>
            <a:noFill/>
          </a:ln>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6950" y="838200"/>
            <a:ext cx="3067050" cy="2161212"/>
          </a:xfrm>
          <a:prstGeom prst="rect">
            <a:avLst/>
          </a:prstGeom>
          <a:noFill/>
          <a:ln>
            <a:noFill/>
          </a:ln>
        </p:spPr>
      </p:pic>
      <p:pic>
        <p:nvPicPr>
          <p:cNvPr id="58369" name="Picture 1"/>
          <p:cNvPicPr>
            <a:picLocks noChangeAspect="1" noChangeArrowheads="1"/>
          </p:cNvPicPr>
          <p:nvPr/>
        </p:nvPicPr>
        <p:blipFill>
          <a:blip r:embed="rId4"/>
          <a:srcRect/>
          <a:stretch>
            <a:fillRect/>
          </a:stretch>
        </p:blipFill>
        <p:spPr bwMode="auto">
          <a:xfrm>
            <a:off x="457200" y="3124199"/>
            <a:ext cx="8001000" cy="376385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TURBOJET ENGINE</a:t>
            </a:r>
          </a:p>
        </p:txBody>
      </p:sp>
      <p:sp>
        <p:nvSpPr>
          <p:cNvPr id="3" name="Text Placeholder 2"/>
          <p:cNvSpPr>
            <a:spLocks noGrp="1"/>
          </p:cNvSpPr>
          <p:nvPr>
            <p:ph type="body" idx="1"/>
          </p:nvPr>
        </p:nvSpPr>
        <p:spPr/>
        <p:txBody>
          <a:bodyPr/>
          <a:lstStyle/>
          <a:p>
            <a:r>
              <a:rPr lang="en-US" dirty="0">
                <a:latin typeface="Times New Roman" pitchFamily="18" charset="0"/>
                <a:cs typeface="Times New Roman" pitchFamily="18" charset="0"/>
              </a:rPr>
              <a:t>Advantages</a:t>
            </a:r>
          </a:p>
        </p:txBody>
      </p:sp>
      <p:sp>
        <p:nvSpPr>
          <p:cNvPr id="4" name="Content Placeholder 3"/>
          <p:cNvSpPr>
            <a:spLocks noGrp="1"/>
          </p:cNvSpPr>
          <p:nvPr>
            <p:ph sz="half" idx="2"/>
          </p:nvPr>
        </p:nvSpPr>
        <p:spPr/>
        <p:txBody>
          <a:bodyPr>
            <a:normAutofit lnSpcReduction="10000"/>
          </a:bodyPr>
          <a:lstStyle/>
          <a:p>
            <a:r>
              <a:rPr lang="en-US" dirty="0">
                <a:latin typeface="Times New Roman" pitchFamily="18" charset="0"/>
                <a:cs typeface="Times New Roman" pitchFamily="18" charset="0"/>
              </a:rPr>
              <a:t>Very high power-to-weight ratio.</a:t>
            </a:r>
          </a:p>
          <a:p>
            <a:r>
              <a:rPr lang="en-US" dirty="0">
                <a:latin typeface="Times New Roman" pitchFamily="18" charset="0"/>
                <a:cs typeface="Times New Roman" pitchFamily="18" charset="0"/>
              </a:rPr>
              <a:t>Compact than most reciprocating engines          of the same power rating. </a:t>
            </a:r>
          </a:p>
          <a:p>
            <a:r>
              <a:rPr lang="en-US" dirty="0">
                <a:latin typeface="Times New Roman" pitchFamily="18" charset="0"/>
                <a:cs typeface="Times New Roman" pitchFamily="18" charset="0"/>
              </a:rPr>
              <a:t>Fewer moving parts than reciprocating engines. </a:t>
            </a:r>
          </a:p>
          <a:p>
            <a:r>
              <a:rPr lang="en-US" dirty="0">
                <a:latin typeface="Times New Roman" pitchFamily="18" charset="0"/>
                <a:cs typeface="Times New Roman" pitchFamily="18" charset="0"/>
              </a:rPr>
              <a:t>Low operating pressures. </a:t>
            </a:r>
          </a:p>
          <a:p>
            <a:r>
              <a:rPr lang="en-US" dirty="0">
                <a:latin typeface="Times New Roman" pitchFamily="18" charset="0"/>
                <a:cs typeface="Times New Roman" pitchFamily="18" charset="0"/>
              </a:rPr>
              <a:t>High operation speeds. </a:t>
            </a:r>
          </a:p>
          <a:p>
            <a:r>
              <a:rPr lang="en-US" dirty="0">
                <a:latin typeface="Times New Roman" pitchFamily="18" charset="0"/>
                <a:cs typeface="Times New Roman" pitchFamily="18" charset="0"/>
              </a:rPr>
              <a:t>Low lubricating oil cost and consumption. </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5" name="Text Placeholder 4"/>
          <p:cNvSpPr>
            <a:spLocks noGrp="1"/>
          </p:cNvSpPr>
          <p:nvPr>
            <p:ph type="body" sz="quarter" idx="3"/>
          </p:nvPr>
        </p:nvSpPr>
        <p:spPr/>
        <p:txBody>
          <a:bodyPr/>
          <a:lstStyle/>
          <a:p>
            <a:r>
              <a:rPr lang="en-US" dirty="0">
                <a:latin typeface="Times New Roman" pitchFamily="18" charset="0"/>
                <a:cs typeface="Times New Roman" pitchFamily="18" charset="0"/>
              </a:rPr>
              <a:t>disadvantages</a:t>
            </a:r>
          </a:p>
        </p:txBody>
      </p:sp>
      <p:sp>
        <p:nvSpPr>
          <p:cNvPr id="6" name="Content Placeholder 5"/>
          <p:cNvSpPr>
            <a:spLocks noGrp="1"/>
          </p:cNvSpPr>
          <p:nvPr>
            <p:ph sz="quarter" idx="4"/>
          </p:nvPr>
        </p:nvSpPr>
        <p:spPr/>
        <p:txBody>
          <a:bodyPr/>
          <a:lstStyle/>
          <a:p>
            <a:r>
              <a:rPr lang="en-US" dirty="0">
                <a:latin typeface="Times New Roman" pitchFamily="18" charset="0"/>
                <a:cs typeface="Times New Roman" pitchFamily="18" charset="0"/>
              </a:rPr>
              <a:t>Cost </a:t>
            </a:r>
          </a:p>
          <a:p>
            <a:r>
              <a:rPr lang="en-US" dirty="0">
                <a:latin typeface="Times New Roman" pitchFamily="18" charset="0"/>
                <a:cs typeface="Times New Roman" pitchFamily="18" charset="0"/>
              </a:rPr>
              <a:t>Longer startup than reciprocating engines </a:t>
            </a:r>
          </a:p>
          <a:p>
            <a:r>
              <a:rPr lang="en-US" dirty="0">
                <a:latin typeface="Times New Roman" pitchFamily="18" charset="0"/>
                <a:cs typeface="Times New Roman" pitchFamily="18" charset="0"/>
              </a:rPr>
              <a:t>Less responsive to changes in power demand compared to reciprocating engines. </a:t>
            </a:r>
          </a:p>
          <a:p>
            <a:endParaRPr lang="en-US"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Engine efficiency</a:t>
            </a:r>
            <a:endParaRPr lang="en-IN" dirty="0"/>
          </a:p>
        </p:txBody>
      </p:sp>
      <p:pic>
        <p:nvPicPr>
          <p:cNvPr id="3" name="Picture 2"/>
          <p:cNvPicPr>
            <a:picLocks noChangeAspect="1"/>
          </p:cNvPicPr>
          <p:nvPr/>
        </p:nvPicPr>
        <p:blipFill>
          <a:blip r:embed="rId2"/>
          <a:stretch>
            <a:fillRect/>
          </a:stretch>
        </p:blipFill>
        <p:spPr>
          <a:xfrm>
            <a:off x="609600" y="1618772"/>
            <a:ext cx="7772400" cy="5163028"/>
          </a:xfrm>
          <a:prstGeom prst="rect">
            <a:avLst/>
          </a:prstGeom>
        </p:spPr>
      </p:pic>
    </p:spTree>
    <p:extLst>
      <p:ext uri="{BB962C8B-B14F-4D97-AF65-F5344CB8AC3E}">
        <p14:creationId xmlns:p14="http://schemas.microsoft.com/office/powerpoint/2010/main" val="801068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8F9BF5-B4B9-4FBF-909F-22D062C07349}"/>
              </a:ext>
            </a:extLst>
          </p:cNvPr>
          <p:cNvSpPr/>
          <p:nvPr/>
        </p:nvSpPr>
        <p:spPr>
          <a:xfrm>
            <a:off x="228600" y="76200"/>
            <a:ext cx="8610600" cy="3693319"/>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Determination of the specific thrust and SFC for a simple turbojet engine, having the following component performance at the design point at which the cruise speed and altitude are M=0.8 and 10,000m.</a:t>
            </a:r>
          </a:p>
          <a:p>
            <a:r>
              <a:rPr lang="en-US" dirty="0">
                <a:latin typeface="Times New Roman" panose="02020603050405020304" pitchFamily="18" charset="0"/>
                <a:cs typeface="Times New Roman" panose="02020603050405020304" pitchFamily="18" charset="0"/>
              </a:rPr>
              <a:t>Compressor pressure ratio	=	8.0</a:t>
            </a:r>
          </a:p>
          <a:p>
            <a:r>
              <a:rPr lang="en-US" dirty="0">
                <a:latin typeface="Times New Roman" panose="02020603050405020304" pitchFamily="18" charset="0"/>
                <a:cs typeface="Times New Roman" panose="02020603050405020304" pitchFamily="18" charset="0"/>
              </a:rPr>
              <a:t>Turbine inlet temperature	=	1200 K</a:t>
            </a:r>
          </a:p>
          <a:p>
            <a:r>
              <a:rPr lang="en-US" dirty="0">
                <a:latin typeface="Times New Roman" panose="02020603050405020304" pitchFamily="18" charset="0"/>
                <a:cs typeface="Times New Roman" panose="02020603050405020304" pitchFamily="18" charset="0"/>
              </a:rPr>
              <a:t>Compressor efficiency, </a:t>
            </a:r>
            <a:r>
              <a:rPr lang="el-GR" dirty="0">
                <a:latin typeface="Times New Roman" panose="02020603050405020304" pitchFamily="18" charset="0"/>
                <a:cs typeface="Times New Roman" panose="02020603050405020304" pitchFamily="18" charset="0"/>
              </a:rPr>
              <a:t>η</a:t>
            </a:r>
            <a:r>
              <a:rPr lang="en-US" baseline="-25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	0.87</a:t>
            </a:r>
          </a:p>
          <a:p>
            <a:r>
              <a:rPr lang="en-US" dirty="0">
                <a:latin typeface="Times New Roman" panose="02020603050405020304" pitchFamily="18" charset="0"/>
                <a:cs typeface="Times New Roman" panose="02020603050405020304" pitchFamily="18" charset="0"/>
              </a:rPr>
              <a:t>Turbine efficiency, </a:t>
            </a:r>
            <a:r>
              <a:rPr lang="el-GR" dirty="0">
                <a:latin typeface="Times New Roman" panose="02020603050405020304" pitchFamily="18" charset="0"/>
                <a:cs typeface="Times New Roman" panose="02020603050405020304" pitchFamily="18" charset="0"/>
              </a:rPr>
              <a:t>η</a:t>
            </a:r>
            <a:r>
              <a:rPr lang="en-US" baseline="-25000"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0.90</a:t>
            </a:r>
          </a:p>
          <a:p>
            <a:r>
              <a:rPr lang="en-US" dirty="0">
                <a:latin typeface="Times New Roman" panose="02020603050405020304" pitchFamily="18" charset="0"/>
                <a:cs typeface="Times New Roman" panose="02020603050405020304" pitchFamily="18" charset="0"/>
              </a:rPr>
              <a:t>Intake efficiency, </a:t>
            </a:r>
            <a:r>
              <a:rPr lang="el-GR" dirty="0">
                <a:latin typeface="Times New Roman" panose="02020603050405020304" pitchFamily="18" charset="0"/>
                <a:cs typeface="Times New Roman" panose="02020603050405020304" pitchFamily="18" charset="0"/>
              </a:rPr>
              <a:t>η</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	0.93</a:t>
            </a:r>
          </a:p>
          <a:p>
            <a:r>
              <a:rPr lang="en-US" dirty="0">
                <a:latin typeface="Times New Roman" panose="02020603050405020304" pitchFamily="18" charset="0"/>
                <a:cs typeface="Times New Roman" panose="02020603050405020304" pitchFamily="18" charset="0"/>
              </a:rPr>
              <a:t>Nozzle efficiency, </a:t>
            </a:r>
            <a:r>
              <a:rPr lang="el-GR" dirty="0">
                <a:latin typeface="Times New Roman" panose="02020603050405020304" pitchFamily="18" charset="0"/>
                <a:cs typeface="Times New Roman" panose="02020603050405020304" pitchFamily="18" charset="0"/>
              </a:rPr>
              <a:t>η</a:t>
            </a:r>
            <a:r>
              <a:rPr lang="en-US" baseline="-25000"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	0.95</a:t>
            </a:r>
          </a:p>
          <a:p>
            <a:r>
              <a:rPr lang="en-US" dirty="0">
                <a:latin typeface="Times New Roman" panose="02020603050405020304" pitchFamily="18" charset="0"/>
                <a:cs typeface="Times New Roman" panose="02020603050405020304" pitchFamily="18" charset="0"/>
              </a:rPr>
              <a:t>Combustion efficiency, </a:t>
            </a:r>
            <a:r>
              <a:rPr lang="el-GR" dirty="0">
                <a:latin typeface="Times New Roman" panose="02020603050405020304" pitchFamily="18" charset="0"/>
                <a:cs typeface="Times New Roman" panose="02020603050405020304" pitchFamily="18" charset="0"/>
              </a:rPr>
              <a:t>η</a:t>
            </a:r>
            <a:r>
              <a:rPr lang="en-US" baseline="-25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	0.98</a:t>
            </a:r>
          </a:p>
          <a:p>
            <a:r>
              <a:rPr lang="en-US" dirty="0">
                <a:latin typeface="Times New Roman" panose="02020603050405020304" pitchFamily="18" charset="0"/>
                <a:cs typeface="Times New Roman" panose="02020603050405020304" pitchFamily="18" charset="0"/>
              </a:rPr>
              <a:t>Combustion pressure loss, </a:t>
            </a:r>
            <a:r>
              <a:rPr lang="el-GR" dirty="0">
                <a:latin typeface="Times New Roman" panose="02020603050405020304" pitchFamily="18" charset="0"/>
                <a:cs typeface="Times New Roman" panose="02020603050405020304" pitchFamily="18" charset="0"/>
              </a:rPr>
              <a:t>Δ</a:t>
            </a:r>
            <a:r>
              <a:rPr lang="en-US" dirty="0">
                <a:latin typeface="Times New Roman" panose="02020603050405020304" pitchFamily="18" charset="0"/>
                <a:cs typeface="Times New Roman" panose="02020603050405020304" pitchFamily="18" charset="0"/>
              </a:rPr>
              <a:t>P</a:t>
            </a:r>
            <a:r>
              <a:rPr lang="en-US" baseline="-25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4% compressor delivery pressure. </a:t>
            </a:r>
          </a:p>
          <a:p>
            <a:r>
              <a:rPr lang="en-US" dirty="0">
                <a:latin typeface="Times New Roman" panose="02020603050405020304" pitchFamily="18" charset="0"/>
                <a:cs typeface="Times New Roman" panose="02020603050405020304" pitchFamily="18" charset="0"/>
              </a:rPr>
              <a:t>Mechanical transmission efficiency, </a:t>
            </a:r>
            <a:r>
              <a:rPr lang="el-GR" dirty="0">
                <a:latin typeface="Times New Roman" panose="02020603050405020304" pitchFamily="18" charset="0"/>
                <a:cs typeface="Times New Roman" panose="02020603050405020304" pitchFamily="18" charset="0"/>
              </a:rPr>
              <a:t>η</a:t>
            </a:r>
            <a:r>
              <a:rPr lang="en-US" baseline="-25000"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=0.99</a:t>
            </a: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355DFEC-5D3F-4312-A778-0E80A149A9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70580" y="3450771"/>
            <a:ext cx="4038600" cy="3276600"/>
          </a:xfrm>
          <a:prstGeom prst="rect">
            <a:avLst/>
          </a:prstGeom>
          <a:noFill/>
          <a:ln>
            <a:noFill/>
          </a:ln>
        </p:spPr>
      </p:pic>
      <p:pic>
        <p:nvPicPr>
          <p:cNvPr id="14" name="Picture 13">
            <a:extLst>
              <a:ext uri="{FF2B5EF4-FFF2-40B4-BE49-F238E27FC236}">
                <a16:creationId xmlns:a16="http://schemas.microsoft.com/office/drawing/2014/main" id="{988D4C46-DCFD-4854-99DB-9D67F4E7A083}"/>
              </a:ext>
            </a:extLst>
          </p:cNvPr>
          <p:cNvPicPr>
            <a:picLocks noChangeAspect="1"/>
          </p:cNvPicPr>
          <p:nvPr/>
        </p:nvPicPr>
        <p:blipFill rotWithShape="1">
          <a:blip r:embed="rId3"/>
          <a:srcRect l="20833" t="28240" r="39166" b="41111"/>
          <a:stretch/>
        </p:blipFill>
        <p:spPr>
          <a:xfrm>
            <a:off x="-10886" y="3886200"/>
            <a:ext cx="5008047" cy="2158458"/>
          </a:xfrm>
          <a:prstGeom prst="rect">
            <a:avLst/>
          </a:prstGeom>
        </p:spPr>
      </p:pic>
    </p:spTree>
    <p:extLst>
      <p:ext uri="{BB962C8B-B14F-4D97-AF65-F5344CB8AC3E}">
        <p14:creationId xmlns:p14="http://schemas.microsoft.com/office/powerpoint/2010/main" val="418423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152400"/>
            <a:ext cx="8229600" cy="1252538"/>
          </a:xfrm>
          <a:prstGeom prst="rect">
            <a:avLst/>
          </a:prstGeom>
        </p:spPr>
        <p:txBody>
          <a:bodyPr/>
          <a:lstStyle/>
          <a:p>
            <a:pPr algn="ctr"/>
            <a:r>
              <a:rPr lang="en-US" dirty="0">
                <a:solidFill>
                  <a:schemeClr val="tx1">
                    <a:lumMod val="95000"/>
                    <a:lumOff val="5000"/>
                  </a:schemeClr>
                </a:solidFill>
                <a:latin typeface="Times New Roman" pitchFamily="18" charset="0"/>
                <a:cs typeface="Times New Roman" pitchFamily="18" charset="0"/>
              </a:rPr>
              <a:t>UNIT-1 SYLLABUS</a:t>
            </a:r>
          </a:p>
        </p:txBody>
      </p:sp>
      <p:sp>
        <p:nvSpPr>
          <p:cNvPr id="3" name="Content Placeholder 2"/>
          <p:cNvSpPr>
            <a:spLocks noGrp="1"/>
          </p:cNvSpPr>
          <p:nvPr>
            <p:ph idx="4294967295"/>
          </p:nvPr>
        </p:nvSpPr>
        <p:spPr>
          <a:xfrm>
            <a:off x="485775" y="1600200"/>
            <a:ext cx="8229600" cy="4625975"/>
          </a:xfrm>
          <a:prstGeom prst="rect">
            <a:avLst/>
          </a:prstGeom>
        </p:spPr>
        <p:txBody>
          <a:bodyPr>
            <a:normAutofit lnSpcReduction="10000"/>
          </a:bodyPr>
          <a:lstStyle/>
          <a:p>
            <a:r>
              <a:rPr lang="en-US" dirty="0">
                <a:latin typeface="Times New Roman" pitchFamily="18" charset="0"/>
                <a:cs typeface="Times New Roman" pitchFamily="18" charset="0"/>
              </a:rPr>
              <a:t>Introduction</a:t>
            </a:r>
          </a:p>
          <a:p>
            <a:r>
              <a:rPr lang="en-US" dirty="0">
                <a:latin typeface="Times New Roman" pitchFamily="18" charset="0"/>
                <a:cs typeface="Times New Roman" pitchFamily="18" charset="0"/>
              </a:rPr>
              <a:t>Thrust and efficiency</a:t>
            </a:r>
          </a:p>
          <a:p>
            <a:r>
              <a:rPr lang="en-US" dirty="0">
                <a:latin typeface="Times New Roman" pitchFamily="18" charset="0"/>
                <a:cs typeface="Times New Roman" pitchFamily="18" charset="0"/>
              </a:rPr>
              <a:t>The ramjet</a:t>
            </a:r>
          </a:p>
          <a:p>
            <a:r>
              <a:rPr lang="en-US" dirty="0">
                <a:latin typeface="Times New Roman" pitchFamily="18" charset="0"/>
                <a:cs typeface="Times New Roman" pitchFamily="18" charset="0"/>
              </a:rPr>
              <a:t>Turbojet engines</a:t>
            </a:r>
          </a:p>
          <a:p>
            <a:r>
              <a:rPr lang="en-US" dirty="0">
                <a:latin typeface="Times New Roman" pitchFamily="18" charset="0"/>
                <a:cs typeface="Times New Roman" pitchFamily="18" charset="0"/>
              </a:rPr>
              <a:t>Turbofan engines</a:t>
            </a:r>
          </a:p>
          <a:p>
            <a:r>
              <a:rPr lang="en-US" dirty="0">
                <a:latin typeface="Times New Roman" pitchFamily="18" charset="0"/>
                <a:cs typeface="Times New Roman" pitchFamily="18" charset="0"/>
              </a:rPr>
              <a:t>Turboprop and turbo-shaft engines</a:t>
            </a:r>
          </a:p>
          <a:p>
            <a:r>
              <a:rPr lang="en-US" dirty="0">
                <a:latin typeface="Times New Roman" pitchFamily="18" charset="0"/>
                <a:cs typeface="Times New Roman" pitchFamily="18" charset="0"/>
              </a:rPr>
              <a:t>Typical engine performance</a:t>
            </a:r>
          </a:p>
          <a:p>
            <a:r>
              <a:rPr lang="en-US" dirty="0">
                <a:latin typeface="Times New Roman" pitchFamily="18" charset="0"/>
                <a:cs typeface="Times New Roman" pitchFamily="18" charset="0"/>
              </a:rPr>
              <a:t>Engine-aircraft matching (introductory information)</a:t>
            </a:r>
          </a:p>
          <a:p>
            <a:r>
              <a:rPr lang="en-US" dirty="0">
                <a:latin typeface="Times New Roman" pitchFamily="18" charset="0"/>
                <a:cs typeface="Times New Roman" pitchFamily="18" charset="0"/>
              </a:rPr>
              <a:t>Numerical problems.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F3420D-F03C-4E1E-BC80-4EC20C733CE5}"/>
              </a:ext>
            </a:extLst>
          </p:cNvPr>
          <p:cNvPicPr>
            <a:picLocks noChangeAspect="1"/>
          </p:cNvPicPr>
          <p:nvPr/>
        </p:nvPicPr>
        <p:blipFill rotWithShape="1">
          <a:blip r:embed="rId2"/>
          <a:srcRect l="20833" t="22881" r="39208" b="17407"/>
          <a:stretch/>
        </p:blipFill>
        <p:spPr>
          <a:xfrm>
            <a:off x="152400" y="457200"/>
            <a:ext cx="5714999" cy="4803912"/>
          </a:xfrm>
          <a:prstGeom prst="rect">
            <a:avLst/>
          </a:prstGeom>
        </p:spPr>
      </p:pic>
      <p:pic>
        <p:nvPicPr>
          <p:cNvPr id="3" name="Picture 2">
            <a:extLst>
              <a:ext uri="{FF2B5EF4-FFF2-40B4-BE49-F238E27FC236}">
                <a16:creationId xmlns:a16="http://schemas.microsoft.com/office/drawing/2014/main" id="{BA7C9F31-01D9-40AD-8C0C-C7243A1C2850}"/>
              </a:ext>
            </a:extLst>
          </p:cNvPr>
          <p:cNvPicPr>
            <a:picLocks noChangeAspect="1"/>
          </p:cNvPicPr>
          <p:nvPr/>
        </p:nvPicPr>
        <p:blipFill rotWithShape="1">
          <a:blip r:embed="rId3"/>
          <a:srcRect l="28333" t="23333" r="25000" b="58889"/>
          <a:stretch/>
        </p:blipFill>
        <p:spPr>
          <a:xfrm>
            <a:off x="1314013" y="5247116"/>
            <a:ext cx="6515973" cy="1396280"/>
          </a:xfrm>
          <a:prstGeom prst="rect">
            <a:avLst/>
          </a:prstGeom>
        </p:spPr>
      </p:pic>
    </p:spTree>
    <p:extLst>
      <p:ext uri="{BB962C8B-B14F-4D97-AF65-F5344CB8AC3E}">
        <p14:creationId xmlns:p14="http://schemas.microsoft.com/office/powerpoint/2010/main" val="209157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69220E-53E1-4E74-9D33-9A6CD21E8F12}"/>
              </a:ext>
            </a:extLst>
          </p:cNvPr>
          <p:cNvPicPr>
            <a:picLocks noChangeAspect="1"/>
          </p:cNvPicPr>
          <p:nvPr/>
        </p:nvPicPr>
        <p:blipFill rotWithShape="1">
          <a:blip r:embed="rId2"/>
          <a:srcRect l="20340" t="40878" r="36327" b="12592"/>
          <a:stretch/>
        </p:blipFill>
        <p:spPr>
          <a:xfrm>
            <a:off x="0" y="457200"/>
            <a:ext cx="6686550" cy="4038600"/>
          </a:xfrm>
          <a:prstGeom prst="rect">
            <a:avLst/>
          </a:prstGeom>
        </p:spPr>
      </p:pic>
      <p:pic>
        <p:nvPicPr>
          <p:cNvPr id="3" name="Picture 2">
            <a:extLst>
              <a:ext uri="{FF2B5EF4-FFF2-40B4-BE49-F238E27FC236}">
                <a16:creationId xmlns:a16="http://schemas.microsoft.com/office/drawing/2014/main" id="{02225E4A-0AF3-48FF-898E-DB671B85376E}"/>
              </a:ext>
            </a:extLst>
          </p:cNvPr>
          <p:cNvPicPr>
            <a:picLocks noChangeAspect="1"/>
          </p:cNvPicPr>
          <p:nvPr/>
        </p:nvPicPr>
        <p:blipFill rotWithShape="1">
          <a:blip r:embed="rId3"/>
          <a:srcRect l="19167" t="24814" r="34167" b="50000"/>
          <a:stretch/>
        </p:blipFill>
        <p:spPr>
          <a:xfrm>
            <a:off x="0" y="4495800"/>
            <a:ext cx="7028330" cy="2133600"/>
          </a:xfrm>
          <a:prstGeom prst="rect">
            <a:avLst/>
          </a:prstGeom>
        </p:spPr>
      </p:pic>
    </p:spTree>
    <p:extLst>
      <p:ext uri="{BB962C8B-B14F-4D97-AF65-F5344CB8AC3E}">
        <p14:creationId xmlns:p14="http://schemas.microsoft.com/office/powerpoint/2010/main" val="402226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F0C1C6-D208-48A5-AF2B-ABA6F76CBA44}"/>
              </a:ext>
            </a:extLst>
          </p:cNvPr>
          <p:cNvPicPr>
            <a:picLocks noChangeAspect="1"/>
          </p:cNvPicPr>
          <p:nvPr/>
        </p:nvPicPr>
        <p:blipFill rotWithShape="1">
          <a:blip r:embed="rId2"/>
          <a:srcRect l="20001" t="32222" r="37499" b="20371"/>
          <a:stretch/>
        </p:blipFill>
        <p:spPr>
          <a:xfrm>
            <a:off x="152399" y="152400"/>
            <a:ext cx="6193631" cy="3886200"/>
          </a:xfrm>
          <a:prstGeom prst="rect">
            <a:avLst/>
          </a:prstGeom>
        </p:spPr>
      </p:pic>
      <p:pic>
        <p:nvPicPr>
          <p:cNvPr id="3" name="Picture 2">
            <a:extLst>
              <a:ext uri="{FF2B5EF4-FFF2-40B4-BE49-F238E27FC236}">
                <a16:creationId xmlns:a16="http://schemas.microsoft.com/office/drawing/2014/main" id="{504FDE28-36E8-4DBA-96DF-10CC184B97E5}"/>
              </a:ext>
            </a:extLst>
          </p:cNvPr>
          <p:cNvPicPr>
            <a:picLocks noChangeAspect="1"/>
          </p:cNvPicPr>
          <p:nvPr/>
        </p:nvPicPr>
        <p:blipFill rotWithShape="1">
          <a:blip r:embed="rId3"/>
          <a:srcRect l="25000" t="21852" r="38333" b="55926"/>
          <a:stretch/>
        </p:blipFill>
        <p:spPr>
          <a:xfrm>
            <a:off x="2667000" y="4343400"/>
            <a:ext cx="5364480" cy="1828800"/>
          </a:xfrm>
          <a:prstGeom prst="rect">
            <a:avLst/>
          </a:prstGeom>
        </p:spPr>
      </p:pic>
    </p:spTree>
    <p:extLst>
      <p:ext uri="{BB962C8B-B14F-4D97-AF65-F5344CB8AC3E}">
        <p14:creationId xmlns:p14="http://schemas.microsoft.com/office/powerpoint/2010/main" val="2498057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86D416-FBBA-465E-9E6B-AF5C4A97CCF4}"/>
              </a:ext>
            </a:extLst>
          </p:cNvPr>
          <p:cNvPicPr>
            <a:picLocks noChangeAspect="1"/>
          </p:cNvPicPr>
          <p:nvPr/>
        </p:nvPicPr>
        <p:blipFill rotWithShape="1">
          <a:blip r:embed="rId2"/>
          <a:srcRect l="24167" t="44074" r="50000" b="12963"/>
          <a:stretch/>
        </p:blipFill>
        <p:spPr>
          <a:xfrm>
            <a:off x="1295400" y="152401"/>
            <a:ext cx="3502572" cy="3276600"/>
          </a:xfrm>
          <a:prstGeom prst="rect">
            <a:avLst/>
          </a:prstGeom>
        </p:spPr>
      </p:pic>
      <p:pic>
        <p:nvPicPr>
          <p:cNvPr id="3" name="Picture 2">
            <a:extLst>
              <a:ext uri="{FF2B5EF4-FFF2-40B4-BE49-F238E27FC236}">
                <a16:creationId xmlns:a16="http://schemas.microsoft.com/office/drawing/2014/main" id="{87CAA441-9408-468E-86F3-5935F35DC757}"/>
              </a:ext>
            </a:extLst>
          </p:cNvPr>
          <p:cNvPicPr>
            <a:picLocks noChangeAspect="1"/>
          </p:cNvPicPr>
          <p:nvPr/>
        </p:nvPicPr>
        <p:blipFill rotWithShape="1">
          <a:blip r:embed="rId3"/>
          <a:srcRect l="20833" t="25161" r="43333" b="29259"/>
          <a:stretch/>
        </p:blipFill>
        <p:spPr>
          <a:xfrm>
            <a:off x="1066800" y="3408784"/>
            <a:ext cx="4579508" cy="3276600"/>
          </a:xfrm>
          <a:prstGeom prst="rect">
            <a:avLst/>
          </a:prstGeom>
        </p:spPr>
      </p:pic>
    </p:spTree>
    <p:extLst>
      <p:ext uri="{BB962C8B-B14F-4D97-AF65-F5344CB8AC3E}">
        <p14:creationId xmlns:p14="http://schemas.microsoft.com/office/powerpoint/2010/main" val="1549092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Turbofan Engine</a:t>
            </a:r>
            <a:endParaRPr lang="en-IN" dirty="0"/>
          </a:p>
        </p:txBody>
      </p:sp>
      <p:sp>
        <p:nvSpPr>
          <p:cNvPr id="3" name="Content Placeholder 2"/>
          <p:cNvSpPr>
            <a:spLocks noGrp="1"/>
          </p:cNvSpPr>
          <p:nvPr>
            <p:ph idx="1"/>
          </p:nvPr>
        </p:nvSpPr>
        <p:spPr/>
        <p:txBody>
          <a:bodyPr>
            <a:normAutofit fontScale="92500" lnSpcReduction="20000"/>
          </a:bodyPr>
          <a:lstStyle/>
          <a:p>
            <a:r>
              <a:rPr lang="en-IN" dirty="0">
                <a:latin typeface="Times New Roman" panose="02020603050405020304" pitchFamily="18" charset="0"/>
                <a:cs typeface="Times New Roman" panose="02020603050405020304" pitchFamily="18" charset="0"/>
              </a:rPr>
              <a:t>For supersonic flight speeds, the overall efficiency of turbojets was outstanding. However, for high subsonic and transonic flight speeds (around 500-600 mph), the velocity of the exhaust gas jet was too high to obtain a good propulsive efficiency. Under these conditions, the bypass engine (also called turbofan ) became a very attractive approach for improving the propulsive efficiency.</a:t>
            </a:r>
          </a:p>
          <a:p>
            <a:r>
              <a:rPr lang="en-GB" dirty="0">
                <a:latin typeface="Times New Roman" panose="02020603050405020304" pitchFamily="18" charset="0"/>
                <a:cs typeface="Times New Roman" panose="02020603050405020304" pitchFamily="18" charset="0"/>
              </a:rPr>
              <a:t>In a turbofan engine, a fan of a diameter larger than the compressor is used to generate a mass flow higher than the core mass flow.</a:t>
            </a: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729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533400"/>
            <a:ext cx="8915400" cy="1047979"/>
          </a:xfrm>
          <a:prstGeom prst="rect">
            <a:avLst/>
          </a:prstGeom>
        </p:spPr>
        <p:txBody>
          <a:bodyPr wrap="square">
            <a:spAutoFit/>
          </a:bodyPr>
          <a:lstStyle/>
          <a:p>
            <a:pPr algn="just">
              <a:lnSpc>
                <a:spcPct val="115000"/>
              </a:lnSpc>
              <a:spcBef>
                <a:spcPts val="200"/>
              </a:spcBef>
              <a:spcAft>
                <a:spcPts val="0"/>
              </a:spcAft>
            </a:pPr>
            <a:r>
              <a:rPr lang="en-GB" b="1" i="1" dirty="0">
                <a:solidFill>
                  <a:srgbClr val="984806"/>
                </a:solidFill>
                <a:latin typeface="Times New Roman" panose="02020603050405020304" pitchFamily="18" charset="0"/>
                <a:ea typeface="Times New Roman" panose="02020603050405020304" pitchFamily="18" charset="0"/>
                <a:cs typeface="Times New Roman" panose="02020603050405020304" pitchFamily="18" charset="0"/>
              </a:rPr>
              <a:t>By pass ratio</a:t>
            </a:r>
            <a:endParaRPr lang="en-IN" b="1" i="1" dirty="0">
              <a:solidFill>
                <a:srgbClr val="984806"/>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tabLst>
                <a:tab pos="457200" algn="l"/>
              </a:tabLs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Bypass ratio is defined as the ratio of the flow through the bypass duct (cold stream) to the flow at entry to the high-pressure compressor (hot stream), and it is given by</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a:spLocks noChangeArrowheads="1"/>
          </p:cNvSpPr>
          <p:nvPr/>
        </p:nvSpPr>
        <p:spPr bwMode="auto">
          <a:xfrm>
            <a:off x="914400"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3486801998"/>
              </p:ext>
            </p:extLst>
          </p:nvPr>
        </p:nvGraphicFramePr>
        <p:xfrm>
          <a:off x="3962400" y="1816649"/>
          <a:ext cx="895350" cy="786301"/>
        </p:xfrm>
        <a:graphic>
          <a:graphicData uri="http://schemas.openxmlformats.org/presentationml/2006/ole">
            <mc:AlternateContent xmlns:mc="http://schemas.openxmlformats.org/markup-compatibility/2006">
              <mc:Choice xmlns:v="urn:schemas-microsoft-com:vml" Requires="v">
                <p:oleObj spid="_x0000_s54294" name="Equation" r:id="rId3" imgW="495085" imgH="431613" progId="Equation.DSMT4">
                  <p:embed/>
                </p:oleObj>
              </mc:Choice>
              <mc:Fallback>
                <p:oleObj name="Equation" r:id="rId3" imgW="495085" imgH="431613"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816649"/>
                        <a:ext cx="895350" cy="786301"/>
                      </a:xfrm>
                      <a:prstGeom prst="rect">
                        <a:avLst/>
                      </a:prstGeom>
                      <a:noFill/>
                    </p:spPr>
                  </p:pic>
                </p:oleObj>
              </mc:Fallback>
            </mc:AlternateContent>
          </a:graphicData>
        </a:graphic>
      </p:graphicFrame>
      <p:graphicFrame>
        <p:nvGraphicFramePr>
          <p:cNvPr id="7" name="Diagram 6"/>
          <p:cNvGraphicFramePr/>
          <p:nvPr>
            <p:extLst>
              <p:ext uri="{D42A27DB-BD31-4B8C-83A1-F6EECF244321}">
                <p14:modId xmlns:p14="http://schemas.microsoft.com/office/powerpoint/2010/main" val="3663162474"/>
              </p:ext>
            </p:extLst>
          </p:nvPr>
        </p:nvGraphicFramePr>
        <p:xfrm>
          <a:off x="1485900" y="2362200"/>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06079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srcRect t="7018" b="23199"/>
          <a:stretch/>
        </p:blipFill>
        <p:spPr bwMode="auto">
          <a:xfrm>
            <a:off x="2400300" y="685800"/>
            <a:ext cx="4343400" cy="2152811"/>
          </a:xfrm>
          <a:prstGeom prst="rect">
            <a:avLst/>
          </a:prstGeom>
          <a:noFill/>
          <a:ln w="9525">
            <a:noFill/>
            <a:miter lim="800000"/>
            <a:headEnd/>
            <a:tailEnd/>
          </a:ln>
          <a:effectLst/>
        </p:spPr>
      </p:pic>
      <p:sp>
        <p:nvSpPr>
          <p:cNvPr id="4" name="Title 1"/>
          <p:cNvSpPr txBox="1">
            <a:spLocks/>
          </p:cNvSpPr>
          <p:nvPr/>
        </p:nvSpPr>
        <p:spPr>
          <a:xfrm>
            <a:off x="0" y="76200"/>
            <a:ext cx="9144000" cy="1252728"/>
          </a:xfrm>
          <a:prstGeom prst="rect">
            <a:avLst/>
          </a:prstGeom>
        </p:spPr>
        <p:txBody>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algn="ctr"/>
            <a:r>
              <a:rPr lang="en-GB" sz="3600" dirty="0">
                <a:solidFill>
                  <a:schemeClr val="tx1"/>
                </a:solidFill>
              </a:rPr>
              <a:t>High-Bypass/Unmixed Turbofan Engine</a:t>
            </a:r>
            <a:endParaRPr lang="en-IN" sz="3600" dirty="0">
              <a:solidFill>
                <a:schemeClr val="tx1"/>
              </a:solidFill>
            </a:endParaRPr>
          </a:p>
        </p:txBody>
      </p:sp>
      <p:pic>
        <p:nvPicPr>
          <p:cNvPr id="7" name="Picture 6"/>
          <p:cNvPicPr>
            <a:picLocks noChangeAspect="1"/>
          </p:cNvPicPr>
          <p:nvPr/>
        </p:nvPicPr>
        <p:blipFill rotWithShape="1">
          <a:blip r:embed="rId3"/>
          <a:srcRect l="27500" t="42593" r="27083" b="39630"/>
          <a:stretch/>
        </p:blipFill>
        <p:spPr>
          <a:xfrm>
            <a:off x="419100" y="4876800"/>
            <a:ext cx="8305800" cy="1828800"/>
          </a:xfrm>
          <a:prstGeom prst="rect">
            <a:avLst/>
          </a:prstGeom>
        </p:spPr>
      </p:pic>
      <p:pic>
        <p:nvPicPr>
          <p:cNvPr id="8" name="Picture 7"/>
          <p:cNvPicPr>
            <a:picLocks noChangeAspect="1"/>
          </p:cNvPicPr>
          <p:nvPr/>
        </p:nvPicPr>
        <p:blipFill rotWithShape="1">
          <a:blip r:embed="rId4"/>
          <a:srcRect l="27500" t="39262" r="27083" b="39900"/>
          <a:stretch/>
        </p:blipFill>
        <p:spPr>
          <a:xfrm>
            <a:off x="419100" y="2819400"/>
            <a:ext cx="8305800" cy="2143678"/>
          </a:xfrm>
          <a:prstGeom prst="rect">
            <a:avLst/>
          </a:prstGeom>
        </p:spPr>
      </p:pic>
    </p:spTree>
    <p:extLst>
      <p:ext uri="{BB962C8B-B14F-4D97-AF65-F5344CB8AC3E}">
        <p14:creationId xmlns:p14="http://schemas.microsoft.com/office/powerpoint/2010/main" val="225822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33528"/>
            <a:ext cx="9144000" cy="1252728"/>
          </a:xfrm>
          <a:prstGeom prst="rect">
            <a:avLst/>
          </a:prstGeom>
        </p:spPr>
        <p:txBody>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algn="ctr"/>
            <a:r>
              <a:rPr lang="en-GB" sz="3600" dirty="0">
                <a:solidFill>
                  <a:schemeClr val="tx1"/>
                </a:solidFill>
              </a:rPr>
              <a:t>Low-Bypass/Mixed Turbofan Engine</a:t>
            </a:r>
            <a:endParaRPr lang="en-IN" sz="3600" dirty="0">
              <a:solidFill>
                <a:schemeClr val="tx1"/>
              </a:solidFill>
            </a:endParaRPr>
          </a:p>
        </p:txBody>
      </p:sp>
      <p:pic>
        <p:nvPicPr>
          <p:cNvPr id="6146" name="Picture 2"/>
          <p:cNvPicPr>
            <a:picLocks noGrp="1" noChangeAspect="1" noChangeArrowheads="1"/>
          </p:cNvPicPr>
          <p:nvPr>
            <p:ph idx="4294967295"/>
          </p:nvPr>
        </p:nvPicPr>
        <p:blipFill rotWithShape="1">
          <a:blip r:embed="rId2"/>
          <a:srcRect t="855" b="25299"/>
          <a:stretch/>
        </p:blipFill>
        <p:spPr bwMode="auto">
          <a:xfrm>
            <a:off x="1981200" y="592836"/>
            <a:ext cx="4925752" cy="2404435"/>
          </a:xfrm>
          <a:prstGeom prst="rect">
            <a:avLst/>
          </a:prstGeom>
          <a:noFill/>
          <a:ln w="9525">
            <a:noFill/>
            <a:miter lim="800000"/>
            <a:headEnd/>
            <a:tailEnd/>
          </a:ln>
          <a:effectLst/>
        </p:spPr>
      </p:pic>
      <p:pic>
        <p:nvPicPr>
          <p:cNvPr id="6" name="Picture 5"/>
          <p:cNvPicPr>
            <a:picLocks noChangeAspect="1"/>
          </p:cNvPicPr>
          <p:nvPr/>
        </p:nvPicPr>
        <p:blipFill rotWithShape="1">
          <a:blip r:embed="rId3"/>
          <a:srcRect l="27500" t="35185" r="27083" b="30741"/>
          <a:stretch/>
        </p:blipFill>
        <p:spPr>
          <a:xfrm>
            <a:off x="419100" y="3200400"/>
            <a:ext cx="8305800" cy="3505200"/>
          </a:xfrm>
          <a:prstGeom prst="rect">
            <a:avLst/>
          </a:prstGeom>
        </p:spPr>
      </p:pic>
    </p:spTree>
    <p:extLst>
      <p:ext uri="{BB962C8B-B14F-4D97-AF65-F5344CB8AC3E}">
        <p14:creationId xmlns:p14="http://schemas.microsoft.com/office/powerpoint/2010/main" val="231702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grpSp>
        <p:nvGrpSpPr>
          <p:cNvPr id="5122" name="Group 2"/>
          <p:cNvGrpSpPr>
            <a:grpSpLocks/>
          </p:cNvGrpSpPr>
          <p:nvPr/>
        </p:nvGrpSpPr>
        <p:grpSpPr bwMode="auto">
          <a:xfrm>
            <a:off x="685800" y="914400"/>
            <a:ext cx="7696200" cy="3946525"/>
            <a:chOff x="528" y="912"/>
            <a:chExt cx="4848" cy="2486"/>
          </a:xfrm>
        </p:grpSpPr>
        <p:graphicFrame>
          <p:nvGraphicFramePr>
            <p:cNvPr id="5206" name="Object 3"/>
            <p:cNvGraphicFramePr>
              <a:graphicFrameLocks noChangeAspect="1"/>
            </p:cNvGraphicFramePr>
            <p:nvPr/>
          </p:nvGraphicFramePr>
          <p:xfrm>
            <a:off x="1536" y="912"/>
            <a:ext cx="3840" cy="2486"/>
          </p:xfrm>
          <a:graphic>
            <a:graphicData uri="http://schemas.openxmlformats.org/presentationml/2006/ole">
              <mc:AlternateContent xmlns:mc="http://schemas.openxmlformats.org/markup-compatibility/2006">
                <mc:Choice xmlns:v="urn:schemas-microsoft-com:vml" Requires="v">
                  <p:oleObj spid="_x0000_s51434" name="Bitmap Image" r:id="rId3" imgW="3428571" imgH="2219635" progId="Paint.Picture">
                    <p:embed/>
                  </p:oleObj>
                </mc:Choice>
                <mc:Fallback>
                  <p:oleObj name="Bitmap Image" r:id="rId3" imgW="3428571" imgH="2219635" progId="Paint.Picture">
                    <p:embed/>
                    <p:pic>
                      <p:nvPicPr>
                        <p:cNvPr id="520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912"/>
                          <a:ext cx="3840" cy="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07" name="Line 4"/>
            <p:cNvSpPr>
              <a:spLocks noChangeShapeType="1"/>
            </p:cNvSpPr>
            <p:nvPr/>
          </p:nvSpPr>
          <p:spPr bwMode="auto">
            <a:xfrm>
              <a:off x="528" y="2208"/>
              <a:ext cx="4848" cy="0"/>
            </a:xfrm>
            <a:prstGeom prst="line">
              <a:avLst/>
            </a:prstGeom>
            <a:noFill/>
            <a:ln w="38100">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5208" name="Freeform 5"/>
            <p:cNvSpPr>
              <a:spLocks/>
            </p:cNvSpPr>
            <p:nvPr/>
          </p:nvSpPr>
          <p:spPr bwMode="auto">
            <a:xfrm>
              <a:off x="816" y="1248"/>
              <a:ext cx="1296" cy="288"/>
            </a:xfrm>
            <a:custGeom>
              <a:avLst/>
              <a:gdLst>
                <a:gd name="T0" fmla="*/ 0 w 1296"/>
                <a:gd name="T1" fmla="*/ 288 h 288"/>
                <a:gd name="T2" fmla="*/ 528 w 1296"/>
                <a:gd name="T3" fmla="*/ 96 h 288"/>
                <a:gd name="T4" fmla="*/ 1296 w 1296"/>
                <a:gd name="T5" fmla="*/ 0 h 288"/>
                <a:gd name="T6" fmla="*/ 0 60000 65536"/>
                <a:gd name="T7" fmla="*/ 0 60000 65536"/>
                <a:gd name="T8" fmla="*/ 0 60000 65536"/>
                <a:gd name="T9" fmla="*/ 0 w 1296"/>
                <a:gd name="T10" fmla="*/ 0 h 288"/>
                <a:gd name="T11" fmla="*/ 1296 w 1296"/>
                <a:gd name="T12" fmla="*/ 288 h 288"/>
              </a:gdLst>
              <a:ahLst/>
              <a:cxnLst>
                <a:cxn ang="T6">
                  <a:pos x="T0" y="T1"/>
                </a:cxn>
                <a:cxn ang="T7">
                  <a:pos x="T2" y="T3"/>
                </a:cxn>
                <a:cxn ang="T8">
                  <a:pos x="T4" y="T5"/>
                </a:cxn>
              </a:cxnLst>
              <a:rect l="T9" t="T10" r="T11" b="T12"/>
              <a:pathLst>
                <a:path w="1296" h="288">
                  <a:moveTo>
                    <a:pt x="0" y="288"/>
                  </a:moveTo>
                  <a:cubicBezTo>
                    <a:pt x="156" y="216"/>
                    <a:pt x="312" y="144"/>
                    <a:pt x="528" y="96"/>
                  </a:cubicBezTo>
                  <a:cubicBezTo>
                    <a:pt x="744" y="48"/>
                    <a:pt x="1020" y="24"/>
                    <a:pt x="1296"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209" name="Freeform 6"/>
            <p:cNvSpPr>
              <a:spLocks/>
            </p:cNvSpPr>
            <p:nvPr/>
          </p:nvSpPr>
          <p:spPr bwMode="auto">
            <a:xfrm flipV="1">
              <a:off x="816" y="2928"/>
              <a:ext cx="1296" cy="288"/>
            </a:xfrm>
            <a:custGeom>
              <a:avLst/>
              <a:gdLst>
                <a:gd name="T0" fmla="*/ 0 w 1296"/>
                <a:gd name="T1" fmla="*/ 288 h 288"/>
                <a:gd name="T2" fmla="*/ 528 w 1296"/>
                <a:gd name="T3" fmla="*/ 96 h 288"/>
                <a:gd name="T4" fmla="*/ 1296 w 1296"/>
                <a:gd name="T5" fmla="*/ 0 h 288"/>
                <a:gd name="T6" fmla="*/ 0 60000 65536"/>
                <a:gd name="T7" fmla="*/ 0 60000 65536"/>
                <a:gd name="T8" fmla="*/ 0 60000 65536"/>
                <a:gd name="T9" fmla="*/ 0 w 1296"/>
                <a:gd name="T10" fmla="*/ 0 h 288"/>
                <a:gd name="T11" fmla="*/ 1296 w 1296"/>
                <a:gd name="T12" fmla="*/ 288 h 288"/>
              </a:gdLst>
              <a:ahLst/>
              <a:cxnLst>
                <a:cxn ang="T6">
                  <a:pos x="T0" y="T1"/>
                </a:cxn>
                <a:cxn ang="T7">
                  <a:pos x="T2" y="T3"/>
                </a:cxn>
                <a:cxn ang="T8">
                  <a:pos x="T4" y="T5"/>
                </a:cxn>
              </a:cxnLst>
              <a:rect l="T9" t="T10" r="T11" b="T12"/>
              <a:pathLst>
                <a:path w="1296" h="288">
                  <a:moveTo>
                    <a:pt x="0" y="288"/>
                  </a:moveTo>
                  <a:cubicBezTo>
                    <a:pt x="156" y="216"/>
                    <a:pt x="312" y="144"/>
                    <a:pt x="528" y="96"/>
                  </a:cubicBezTo>
                  <a:cubicBezTo>
                    <a:pt x="744" y="48"/>
                    <a:pt x="1020" y="24"/>
                    <a:pt x="1296"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210" name="Line 7"/>
            <p:cNvSpPr>
              <a:spLocks noChangeShapeType="1"/>
            </p:cNvSpPr>
            <p:nvPr/>
          </p:nvSpPr>
          <p:spPr bwMode="auto">
            <a:xfrm>
              <a:off x="816" y="1536"/>
              <a:ext cx="0" cy="1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11" name="Text Box 8"/>
            <p:cNvSpPr txBox="1">
              <a:spLocks noChangeArrowheads="1"/>
            </p:cNvSpPr>
            <p:nvPr/>
          </p:nvSpPr>
          <p:spPr bwMode="auto">
            <a:xfrm>
              <a:off x="1094" y="967"/>
              <a:ext cx="3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latin typeface="Arial" panose="020B0604020202020204" pitchFamily="34" charset="0"/>
                </a:rPr>
                <a:t>Inlet</a:t>
              </a:r>
            </a:p>
          </p:txBody>
        </p:sp>
      </p:grpSp>
      <p:sp>
        <p:nvSpPr>
          <p:cNvPr id="5123" name="Rectangle 9"/>
          <p:cNvSpPr>
            <a:spLocks noGrp="1" noChangeArrowheads="1"/>
          </p:cNvSpPr>
          <p:nvPr>
            <p:ph type="title" sz="quarter" idx="4294967295"/>
          </p:nvPr>
        </p:nvSpPr>
        <p:spPr>
          <a:xfrm>
            <a:off x="695758" y="203490"/>
            <a:ext cx="7772400" cy="762000"/>
          </a:xfrm>
        </p:spPr>
        <p:txBody>
          <a:bodyPr/>
          <a:lstStyle/>
          <a:p>
            <a:pPr algn="ctr"/>
            <a:r>
              <a:rPr lang="en-US" altLang="en-US" sz="3200" b="1" dirty="0">
                <a:solidFill>
                  <a:srgbClr val="FFC000"/>
                </a:solidFill>
                <a:latin typeface="Arial" panose="020B0604020202020204" pitchFamily="34" charset="0"/>
              </a:rPr>
              <a:t>Ideal Turbofan Cycle</a:t>
            </a:r>
          </a:p>
        </p:txBody>
      </p:sp>
      <p:graphicFrame>
        <p:nvGraphicFramePr>
          <p:cNvPr id="5124" name="Object 10"/>
          <p:cNvGraphicFramePr>
            <a:graphicFrameLocks noGrp="1" noChangeAspect="1"/>
          </p:cNvGraphicFramePr>
          <p:nvPr>
            <p:ph sz="quarter" idx="4294967295"/>
          </p:nvPr>
        </p:nvGraphicFramePr>
        <p:xfrm>
          <a:off x="8813800" y="2857500"/>
          <a:ext cx="330200" cy="228600"/>
        </p:xfrm>
        <a:graphic>
          <a:graphicData uri="http://schemas.openxmlformats.org/presentationml/2006/ole">
            <mc:AlternateContent xmlns:mc="http://schemas.openxmlformats.org/markup-compatibility/2006">
              <mc:Choice xmlns:v="urn:schemas-microsoft-com:vml" Requires="v">
                <p:oleObj spid="_x0000_s51435" name="Equation" r:id="rId5" imgW="330200" imgH="228600" progId="Equation.3">
                  <p:embed/>
                </p:oleObj>
              </mc:Choice>
              <mc:Fallback>
                <p:oleObj name="Equation" r:id="rId5" imgW="330200" imgH="228600" progId="Equation.3">
                  <p:embed/>
                  <p:pic>
                    <p:nvPicPr>
                      <p:cNvPr id="5124"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3800" y="2857500"/>
                        <a:ext cx="3302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1"/>
          <p:cNvGrpSpPr>
            <a:grpSpLocks/>
          </p:cNvGrpSpPr>
          <p:nvPr/>
        </p:nvGrpSpPr>
        <p:grpSpPr bwMode="auto">
          <a:xfrm>
            <a:off x="866774" y="2057400"/>
            <a:ext cx="355600" cy="3281363"/>
            <a:chOff x="624" y="1296"/>
            <a:chExt cx="224" cy="2067"/>
          </a:xfrm>
        </p:grpSpPr>
        <p:sp>
          <p:nvSpPr>
            <p:cNvPr id="5204" name="Line 12"/>
            <p:cNvSpPr>
              <a:spLocks noChangeShapeType="1"/>
            </p:cNvSpPr>
            <p:nvPr/>
          </p:nvSpPr>
          <p:spPr bwMode="auto">
            <a:xfrm>
              <a:off x="624" y="1296"/>
              <a:ext cx="0" cy="1872"/>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05" name="Text Box 13"/>
            <p:cNvSpPr txBox="1">
              <a:spLocks noChangeArrowheads="1"/>
            </p:cNvSpPr>
            <p:nvPr/>
          </p:nvSpPr>
          <p:spPr bwMode="auto">
            <a:xfrm>
              <a:off x="624" y="3072"/>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latin typeface="Arial" panose="020B0604020202020204" pitchFamily="34" charset="0"/>
                </a:rPr>
                <a:t>a</a:t>
              </a:r>
            </a:p>
          </p:txBody>
        </p:sp>
      </p:grpSp>
      <p:grpSp>
        <p:nvGrpSpPr>
          <p:cNvPr id="4" name="Group 14"/>
          <p:cNvGrpSpPr>
            <a:grpSpLocks/>
          </p:cNvGrpSpPr>
          <p:nvPr/>
        </p:nvGrpSpPr>
        <p:grpSpPr bwMode="auto">
          <a:xfrm>
            <a:off x="3047996" y="1295400"/>
            <a:ext cx="355600" cy="4119563"/>
            <a:chOff x="1920" y="816"/>
            <a:chExt cx="224" cy="2595"/>
          </a:xfrm>
        </p:grpSpPr>
        <p:sp>
          <p:nvSpPr>
            <p:cNvPr id="5202" name="Line 15"/>
            <p:cNvSpPr>
              <a:spLocks noChangeShapeType="1"/>
            </p:cNvSpPr>
            <p:nvPr/>
          </p:nvSpPr>
          <p:spPr bwMode="auto">
            <a:xfrm>
              <a:off x="2064" y="816"/>
              <a:ext cx="0" cy="2256"/>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03" name="Text Box 16"/>
            <p:cNvSpPr txBox="1">
              <a:spLocks noChangeArrowheads="1"/>
            </p:cNvSpPr>
            <p:nvPr/>
          </p:nvSpPr>
          <p:spPr bwMode="auto">
            <a:xfrm>
              <a:off x="1920" y="3120"/>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latin typeface="Arial" panose="020B0604020202020204" pitchFamily="34" charset="0"/>
                </a:rPr>
                <a:t>1</a:t>
              </a:r>
            </a:p>
          </p:txBody>
        </p:sp>
      </p:grpSp>
      <p:grpSp>
        <p:nvGrpSpPr>
          <p:cNvPr id="5" name="Group 17"/>
          <p:cNvGrpSpPr>
            <a:grpSpLocks/>
          </p:cNvGrpSpPr>
          <p:nvPr/>
        </p:nvGrpSpPr>
        <p:grpSpPr bwMode="auto">
          <a:xfrm>
            <a:off x="3581395" y="1371600"/>
            <a:ext cx="355600" cy="4119563"/>
            <a:chOff x="2256" y="864"/>
            <a:chExt cx="224" cy="2595"/>
          </a:xfrm>
        </p:grpSpPr>
        <p:sp>
          <p:nvSpPr>
            <p:cNvPr id="5200" name="Line 18"/>
            <p:cNvSpPr>
              <a:spLocks noChangeShapeType="1"/>
            </p:cNvSpPr>
            <p:nvPr/>
          </p:nvSpPr>
          <p:spPr bwMode="auto">
            <a:xfrm>
              <a:off x="2352" y="864"/>
              <a:ext cx="0" cy="2304"/>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01" name="Text Box 19"/>
            <p:cNvSpPr txBox="1">
              <a:spLocks noChangeArrowheads="1"/>
            </p:cNvSpPr>
            <p:nvPr/>
          </p:nvSpPr>
          <p:spPr bwMode="auto">
            <a:xfrm>
              <a:off x="2256" y="3168"/>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latin typeface="Arial" panose="020B0604020202020204" pitchFamily="34" charset="0"/>
                </a:rPr>
                <a:t>2</a:t>
              </a:r>
            </a:p>
          </p:txBody>
        </p:sp>
      </p:grpSp>
      <p:grpSp>
        <p:nvGrpSpPr>
          <p:cNvPr id="6" name="Group 20"/>
          <p:cNvGrpSpPr>
            <a:grpSpLocks/>
          </p:cNvGrpSpPr>
          <p:nvPr/>
        </p:nvGrpSpPr>
        <p:grpSpPr bwMode="auto">
          <a:xfrm>
            <a:off x="5486392" y="1981200"/>
            <a:ext cx="355600" cy="2900363"/>
            <a:chOff x="3456" y="1248"/>
            <a:chExt cx="224" cy="1827"/>
          </a:xfrm>
        </p:grpSpPr>
        <p:sp>
          <p:nvSpPr>
            <p:cNvPr id="5198" name="Line 21"/>
            <p:cNvSpPr>
              <a:spLocks noChangeShapeType="1"/>
            </p:cNvSpPr>
            <p:nvPr/>
          </p:nvSpPr>
          <p:spPr bwMode="auto">
            <a:xfrm>
              <a:off x="3600" y="1248"/>
              <a:ext cx="0" cy="1488"/>
            </a:xfrm>
            <a:prstGeom prst="line">
              <a:avLst/>
            </a:prstGeom>
            <a:noFill/>
            <a:ln w="57150" cmpd="thickThin">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99" name="Text Box 22"/>
            <p:cNvSpPr txBox="1">
              <a:spLocks noChangeArrowheads="1"/>
            </p:cNvSpPr>
            <p:nvPr/>
          </p:nvSpPr>
          <p:spPr bwMode="auto">
            <a:xfrm>
              <a:off x="3456" y="278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latin typeface="Arial" panose="020B0604020202020204" pitchFamily="34" charset="0"/>
                </a:rPr>
                <a:t>3</a:t>
              </a:r>
            </a:p>
          </p:txBody>
        </p:sp>
      </p:grpSp>
      <p:grpSp>
        <p:nvGrpSpPr>
          <p:cNvPr id="7" name="Group 23"/>
          <p:cNvGrpSpPr>
            <a:grpSpLocks/>
          </p:cNvGrpSpPr>
          <p:nvPr/>
        </p:nvGrpSpPr>
        <p:grpSpPr bwMode="auto">
          <a:xfrm>
            <a:off x="6553191" y="2057400"/>
            <a:ext cx="355600" cy="2900363"/>
            <a:chOff x="4128" y="1296"/>
            <a:chExt cx="224" cy="1827"/>
          </a:xfrm>
        </p:grpSpPr>
        <p:sp>
          <p:nvSpPr>
            <p:cNvPr id="5196" name="Line 24"/>
            <p:cNvSpPr>
              <a:spLocks noChangeShapeType="1"/>
            </p:cNvSpPr>
            <p:nvPr/>
          </p:nvSpPr>
          <p:spPr bwMode="auto">
            <a:xfrm>
              <a:off x="4224" y="1296"/>
              <a:ext cx="0" cy="1488"/>
            </a:xfrm>
            <a:prstGeom prst="line">
              <a:avLst/>
            </a:prstGeom>
            <a:noFill/>
            <a:ln w="57150" cmpd="thickThin">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97" name="Text Box 25"/>
            <p:cNvSpPr txBox="1">
              <a:spLocks noChangeArrowheads="1"/>
            </p:cNvSpPr>
            <p:nvPr/>
          </p:nvSpPr>
          <p:spPr bwMode="auto">
            <a:xfrm>
              <a:off x="4128" y="2832"/>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latin typeface="Arial" panose="020B0604020202020204" pitchFamily="34" charset="0"/>
                </a:rPr>
                <a:t>4</a:t>
              </a:r>
            </a:p>
          </p:txBody>
        </p:sp>
      </p:grpSp>
      <p:grpSp>
        <p:nvGrpSpPr>
          <p:cNvPr id="8" name="Group 26"/>
          <p:cNvGrpSpPr>
            <a:grpSpLocks/>
          </p:cNvGrpSpPr>
          <p:nvPr/>
        </p:nvGrpSpPr>
        <p:grpSpPr bwMode="auto">
          <a:xfrm>
            <a:off x="7238990" y="2133600"/>
            <a:ext cx="355600" cy="2824163"/>
            <a:chOff x="4560" y="1344"/>
            <a:chExt cx="224" cy="1779"/>
          </a:xfrm>
        </p:grpSpPr>
        <p:sp>
          <p:nvSpPr>
            <p:cNvPr id="5194" name="Line 27"/>
            <p:cNvSpPr>
              <a:spLocks noChangeShapeType="1"/>
            </p:cNvSpPr>
            <p:nvPr/>
          </p:nvSpPr>
          <p:spPr bwMode="auto">
            <a:xfrm>
              <a:off x="4656" y="1344"/>
              <a:ext cx="0" cy="1488"/>
            </a:xfrm>
            <a:prstGeom prst="line">
              <a:avLst/>
            </a:prstGeom>
            <a:noFill/>
            <a:ln w="57150" cmpd="thickThin">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95" name="Text Box 28"/>
            <p:cNvSpPr txBox="1">
              <a:spLocks noChangeArrowheads="1"/>
            </p:cNvSpPr>
            <p:nvPr/>
          </p:nvSpPr>
          <p:spPr bwMode="auto">
            <a:xfrm>
              <a:off x="4560" y="2832"/>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latin typeface="Arial" panose="020B0604020202020204" pitchFamily="34" charset="0"/>
                </a:rPr>
                <a:t>5</a:t>
              </a:r>
            </a:p>
          </p:txBody>
        </p:sp>
      </p:grpSp>
      <p:grpSp>
        <p:nvGrpSpPr>
          <p:cNvPr id="9" name="Group 29"/>
          <p:cNvGrpSpPr>
            <a:grpSpLocks/>
          </p:cNvGrpSpPr>
          <p:nvPr/>
        </p:nvGrpSpPr>
        <p:grpSpPr bwMode="auto">
          <a:xfrm>
            <a:off x="7924800" y="1905000"/>
            <a:ext cx="527050" cy="2900363"/>
            <a:chOff x="4992" y="1200"/>
            <a:chExt cx="332" cy="1827"/>
          </a:xfrm>
        </p:grpSpPr>
        <p:sp>
          <p:nvSpPr>
            <p:cNvPr id="5192" name="Line 30"/>
            <p:cNvSpPr>
              <a:spLocks noChangeShapeType="1"/>
            </p:cNvSpPr>
            <p:nvPr/>
          </p:nvSpPr>
          <p:spPr bwMode="auto">
            <a:xfrm>
              <a:off x="5088" y="1200"/>
              <a:ext cx="0" cy="1488"/>
            </a:xfrm>
            <a:prstGeom prst="line">
              <a:avLst/>
            </a:prstGeom>
            <a:noFill/>
            <a:ln w="57150" cmpd="thickThin">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93" name="Text Box 31"/>
            <p:cNvSpPr txBox="1">
              <a:spLocks noChangeArrowheads="1"/>
            </p:cNvSpPr>
            <p:nvPr/>
          </p:nvSpPr>
          <p:spPr bwMode="auto">
            <a:xfrm>
              <a:off x="4992" y="2736"/>
              <a:ext cx="3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latin typeface="Arial" panose="020B0604020202020204" pitchFamily="34" charset="0"/>
                </a:rPr>
                <a:t>6h</a:t>
              </a:r>
            </a:p>
          </p:txBody>
        </p:sp>
      </p:grpSp>
      <p:grpSp>
        <p:nvGrpSpPr>
          <p:cNvPr id="10" name="Group 32"/>
          <p:cNvGrpSpPr>
            <a:grpSpLocks/>
          </p:cNvGrpSpPr>
          <p:nvPr/>
        </p:nvGrpSpPr>
        <p:grpSpPr bwMode="auto">
          <a:xfrm>
            <a:off x="4800600" y="1371600"/>
            <a:ext cx="509588" cy="4652963"/>
            <a:chOff x="3024" y="864"/>
            <a:chExt cx="321" cy="2931"/>
          </a:xfrm>
        </p:grpSpPr>
        <p:sp>
          <p:nvSpPr>
            <p:cNvPr id="5190" name="Line 33"/>
            <p:cNvSpPr>
              <a:spLocks noChangeShapeType="1"/>
            </p:cNvSpPr>
            <p:nvPr/>
          </p:nvSpPr>
          <p:spPr bwMode="auto">
            <a:xfrm>
              <a:off x="3120" y="864"/>
              <a:ext cx="0" cy="264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91" name="Text Box 34"/>
            <p:cNvSpPr txBox="1">
              <a:spLocks noChangeArrowheads="1"/>
            </p:cNvSpPr>
            <p:nvPr/>
          </p:nvSpPr>
          <p:spPr bwMode="auto">
            <a:xfrm>
              <a:off x="3024" y="3504"/>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latin typeface="Arial" panose="020B0604020202020204" pitchFamily="34" charset="0"/>
                </a:rPr>
                <a:t>6c</a:t>
              </a:r>
            </a:p>
          </p:txBody>
        </p:sp>
      </p:grpSp>
      <p:grpSp>
        <p:nvGrpSpPr>
          <p:cNvPr id="11" name="Group 35"/>
          <p:cNvGrpSpPr>
            <a:grpSpLocks/>
          </p:cNvGrpSpPr>
          <p:nvPr/>
        </p:nvGrpSpPr>
        <p:grpSpPr bwMode="auto">
          <a:xfrm>
            <a:off x="4343400" y="1828800"/>
            <a:ext cx="914400" cy="2362200"/>
            <a:chOff x="2736" y="1152"/>
            <a:chExt cx="576" cy="1488"/>
          </a:xfrm>
        </p:grpSpPr>
        <p:sp>
          <p:nvSpPr>
            <p:cNvPr id="5188" name="Line 36"/>
            <p:cNvSpPr>
              <a:spLocks noChangeShapeType="1"/>
            </p:cNvSpPr>
            <p:nvPr/>
          </p:nvSpPr>
          <p:spPr bwMode="auto">
            <a:xfrm>
              <a:off x="2784" y="1152"/>
              <a:ext cx="528"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89" name="Line 37"/>
            <p:cNvSpPr>
              <a:spLocks noChangeShapeType="1"/>
            </p:cNvSpPr>
            <p:nvPr/>
          </p:nvSpPr>
          <p:spPr bwMode="auto">
            <a:xfrm>
              <a:off x="2736" y="2640"/>
              <a:ext cx="528"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522278" name="Text Box 38"/>
          <p:cNvSpPr txBox="1">
            <a:spLocks noChangeArrowheads="1"/>
          </p:cNvSpPr>
          <p:nvPr/>
        </p:nvSpPr>
        <p:spPr bwMode="auto">
          <a:xfrm>
            <a:off x="454025" y="5867400"/>
            <a:ext cx="818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800">
                <a:latin typeface="Arial" panose="020B0604020202020204" pitchFamily="34" charset="0"/>
              </a:rPr>
              <a:t>Total thrust is generated by both cold and hot jets..</a:t>
            </a:r>
          </a:p>
        </p:txBody>
      </p:sp>
      <p:grpSp>
        <p:nvGrpSpPr>
          <p:cNvPr id="12" name="Group 39"/>
          <p:cNvGrpSpPr>
            <a:grpSpLocks/>
          </p:cNvGrpSpPr>
          <p:nvPr/>
        </p:nvGrpSpPr>
        <p:grpSpPr bwMode="auto">
          <a:xfrm>
            <a:off x="4276725" y="2667000"/>
            <a:ext cx="1285875" cy="609600"/>
            <a:chOff x="1089" y="1440"/>
            <a:chExt cx="1215" cy="864"/>
          </a:xfrm>
        </p:grpSpPr>
        <p:graphicFrame>
          <p:nvGraphicFramePr>
            <p:cNvPr id="5180" name="Object 40"/>
            <p:cNvGraphicFramePr>
              <a:graphicFrameLocks noChangeAspect="1"/>
            </p:cNvGraphicFramePr>
            <p:nvPr/>
          </p:nvGraphicFramePr>
          <p:xfrm>
            <a:off x="1089" y="1681"/>
            <a:ext cx="654" cy="380"/>
          </p:xfrm>
          <a:graphic>
            <a:graphicData uri="http://schemas.openxmlformats.org/presentationml/2006/ole">
              <mc:AlternateContent xmlns:mc="http://schemas.openxmlformats.org/markup-compatibility/2006">
                <mc:Choice xmlns:v="urn:schemas-microsoft-com:vml" Requires="v">
                  <p:oleObj spid="_x0000_s51436" name="Equation" r:id="rId7" imgW="393529" imgH="228501" progId="Equation.DSMT4">
                    <p:embed/>
                  </p:oleObj>
                </mc:Choice>
                <mc:Fallback>
                  <p:oleObj name="Equation" r:id="rId7" imgW="393529" imgH="228501" progId="Equation.DSMT4">
                    <p:embed/>
                    <p:pic>
                      <p:nvPicPr>
                        <p:cNvPr id="518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9" y="1681"/>
                          <a:ext cx="654" cy="38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81" name="Line 41"/>
            <p:cNvSpPr>
              <a:spLocks noChangeShapeType="1"/>
            </p:cNvSpPr>
            <p:nvPr/>
          </p:nvSpPr>
          <p:spPr bwMode="auto">
            <a:xfrm>
              <a:off x="1680" y="1440"/>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82" name="Line 42"/>
            <p:cNvSpPr>
              <a:spLocks noChangeShapeType="1"/>
            </p:cNvSpPr>
            <p:nvPr/>
          </p:nvSpPr>
          <p:spPr bwMode="auto">
            <a:xfrm>
              <a:off x="1680" y="1728"/>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83" name="Line 43"/>
            <p:cNvSpPr>
              <a:spLocks noChangeShapeType="1"/>
            </p:cNvSpPr>
            <p:nvPr/>
          </p:nvSpPr>
          <p:spPr bwMode="auto">
            <a:xfrm>
              <a:off x="1680" y="1872"/>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84" name="Line 44"/>
            <p:cNvSpPr>
              <a:spLocks noChangeShapeType="1"/>
            </p:cNvSpPr>
            <p:nvPr/>
          </p:nvSpPr>
          <p:spPr bwMode="auto">
            <a:xfrm>
              <a:off x="1680" y="2016"/>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85" name="Line 45"/>
            <p:cNvSpPr>
              <a:spLocks noChangeShapeType="1"/>
            </p:cNvSpPr>
            <p:nvPr/>
          </p:nvSpPr>
          <p:spPr bwMode="auto">
            <a:xfrm>
              <a:off x="1680" y="2160"/>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86" name="Line 46"/>
            <p:cNvSpPr>
              <a:spLocks noChangeShapeType="1"/>
            </p:cNvSpPr>
            <p:nvPr/>
          </p:nvSpPr>
          <p:spPr bwMode="auto">
            <a:xfrm>
              <a:off x="1680" y="2304"/>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87" name="Line 47"/>
            <p:cNvSpPr>
              <a:spLocks noChangeShapeType="1"/>
            </p:cNvSpPr>
            <p:nvPr/>
          </p:nvSpPr>
          <p:spPr bwMode="auto">
            <a:xfrm>
              <a:off x="1680" y="1584"/>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13" name="Group 48"/>
          <p:cNvGrpSpPr>
            <a:grpSpLocks/>
          </p:cNvGrpSpPr>
          <p:nvPr/>
        </p:nvGrpSpPr>
        <p:grpSpPr bwMode="auto">
          <a:xfrm>
            <a:off x="1814513" y="1600200"/>
            <a:ext cx="1843087" cy="2819400"/>
            <a:chOff x="1143" y="1008"/>
            <a:chExt cx="1161" cy="1776"/>
          </a:xfrm>
        </p:grpSpPr>
        <p:sp>
          <p:nvSpPr>
            <p:cNvPr id="5171" name="Line 49"/>
            <p:cNvSpPr>
              <a:spLocks noChangeShapeType="1"/>
            </p:cNvSpPr>
            <p:nvPr/>
          </p:nvSpPr>
          <p:spPr bwMode="auto">
            <a:xfrm>
              <a:off x="1680" y="1296"/>
              <a:ext cx="624"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72" name="Line 50"/>
            <p:cNvSpPr>
              <a:spLocks noChangeShapeType="1"/>
            </p:cNvSpPr>
            <p:nvPr/>
          </p:nvSpPr>
          <p:spPr bwMode="auto">
            <a:xfrm>
              <a:off x="1680" y="1008"/>
              <a:ext cx="624"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73" name="Line 51"/>
            <p:cNvSpPr>
              <a:spLocks noChangeShapeType="1"/>
            </p:cNvSpPr>
            <p:nvPr/>
          </p:nvSpPr>
          <p:spPr bwMode="auto">
            <a:xfrm>
              <a:off x="1680" y="2448"/>
              <a:ext cx="624"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74" name="Line 52"/>
            <p:cNvSpPr>
              <a:spLocks noChangeShapeType="1"/>
            </p:cNvSpPr>
            <p:nvPr/>
          </p:nvSpPr>
          <p:spPr bwMode="auto">
            <a:xfrm>
              <a:off x="1680" y="1152"/>
              <a:ext cx="624"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75" name="Line 53"/>
            <p:cNvSpPr>
              <a:spLocks noChangeShapeType="1"/>
            </p:cNvSpPr>
            <p:nvPr/>
          </p:nvSpPr>
          <p:spPr bwMode="auto">
            <a:xfrm>
              <a:off x="1680" y="2592"/>
              <a:ext cx="624"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76" name="Line 54"/>
            <p:cNvSpPr>
              <a:spLocks noChangeShapeType="1"/>
            </p:cNvSpPr>
            <p:nvPr/>
          </p:nvSpPr>
          <p:spPr bwMode="auto">
            <a:xfrm>
              <a:off x="1680" y="2688"/>
              <a:ext cx="624"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77" name="Line 55"/>
            <p:cNvSpPr>
              <a:spLocks noChangeShapeType="1"/>
            </p:cNvSpPr>
            <p:nvPr/>
          </p:nvSpPr>
          <p:spPr bwMode="auto">
            <a:xfrm>
              <a:off x="1680" y="2784"/>
              <a:ext cx="624"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5178" name="Object 56"/>
            <p:cNvGraphicFramePr>
              <a:graphicFrameLocks noChangeAspect="1"/>
            </p:cNvGraphicFramePr>
            <p:nvPr/>
          </p:nvGraphicFramePr>
          <p:xfrm>
            <a:off x="1203" y="1063"/>
            <a:ext cx="378" cy="263"/>
          </p:xfrm>
          <a:graphic>
            <a:graphicData uri="http://schemas.openxmlformats.org/presentationml/2006/ole">
              <mc:AlternateContent xmlns:mc="http://schemas.openxmlformats.org/markup-compatibility/2006">
                <mc:Choice xmlns:v="urn:schemas-microsoft-com:vml" Requires="v">
                  <p:oleObj spid="_x0000_s51437" name="Equation" r:id="rId9" imgW="330200" imgH="228600" progId="Equation.DSMT4">
                    <p:embed/>
                  </p:oleObj>
                </mc:Choice>
                <mc:Fallback>
                  <p:oleObj name="Equation" r:id="rId9" imgW="330200" imgH="228600" progId="Equation.DSMT4">
                    <p:embed/>
                    <p:pic>
                      <p:nvPicPr>
                        <p:cNvPr id="5178" name="Object 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3" y="1063"/>
                          <a:ext cx="378" cy="2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9" name="Object 57"/>
            <p:cNvGraphicFramePr>
              <a:graphicFrameLocks noChangeAspect="1"/>
            </p:cNvGraphicFramePr>
            <p:nvPr/>
          </p:nvGraphicFramePr>
          <p:xfrm>
            <a:off x="1143" y="2448"/>
            <a:ext cx="479" cy="331"/>
          </p:xfrm>
          <a:graphic>
            <a:graphicData uri="http://schemas.openxmlformats.org/presentationml/2006/ole">
              <mc:AlternateContent xmlns:mc="http://schemas.openxmlformats.org/markup-compatibility/2006">
                <mc:Choice xmlns:v="urn:schemas-microsoft-com:vml" Requires="v">
                  <p:oleObj spid="_x0000_s51438" name="Equation" r:id="rId11" imgW="330200" imgH="228600" progId="Equation.DSMT4">
                    <p:embed/>
                  </p:oleObj>
                </mc:Choice>
                <mc:Fallback>
                  <p:oleObj name="Equation" r:id="rId11" imgW="330200" imgH="228600" progId="Equation.DSMT4">
                    <p:embed/>
                    <p:pic>
                      <p:nvPicPr>
                        <p:cNvPr id="5179" name="Object 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 y="2448"/>
                          <a:ext cx="479" cy="331"/>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58"/>
          <p:cNvGrpSpPr>
            <a:grpSpLocks/>
          </p:cNvGrpSpPr>
          <p:nvPr/>
        </p:nvGrpSpPr>
        <p:grpSpPr bwMode="auto">
          <a:xfrm>
            <a:off x="68263" y="2133600"/>
            <a:ext cx="1447800" cy="1752600"/>
            <a:chOff x="-122" y="1344"/>
            <a:chExt cx="1082" cy="1104"/>
          </a:xfrm>
        </p:grpSpPr>
        <p:graphicFrame>
          <p:nvGraphicFramePr>
            <p:cNvPr id="5161" name="Object 59"/>
            <p:cNvGraphicFramePr>
              <a:graphicFrameLocks noChangeAspect="1"/>
            </p:cNvGraphicFramePr>
            <p:nvPr/>
          </p:nvGraphicFramePr>
          <p:xfrm>
            <a:off x="-122" y="1584"/>
            <a:ext cx="820" cy="399"/>
          </p:xfrm>
          <a:graphic>
            <a:graphicData uri="http://schemas.openxmlformats.org/presentationml/2006/ole">
              <mc:AlternateContent xmlns:mc="http://schemas.openxmlformats.org/markup-compatibility/2006">
                <mc:Choice xmlns:v="urn:schemas-microsoft-com:vml" Requires="v">
                  <p:oleObj spid="_x0000_s51439" name="Equation" r:id="rId13" imgW="393529" imgH="228501" progId="Equation.DSMT4">
                    <p:embed/>
                  </p:oleObj>
                </mc:Choice>
                <mc:Fallback>
                  <p:oleObj name="Equation" r:id="rId13" imgW="393529" imgH="228501" progId="Equation.DSMT4">
                    <p:embed/>
                    <p:pic>
                      <p:nvPicPr>
                        <p:cNvPr id="5161" name="Object 5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 y="1584"/>
                          <a:ext cx="820" cy="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2" name="Line 60"/>
            <p:cNvSpPr>
              <a:spLocks noChangeShapeType="1"/>
            </p:cNvSpPr>
            <p:nvPr/>
          </p:nvSpPr>
          <p:spPr bwMode="auto">
            <a:xfrm>
              <a:off x="480" y="1344"/>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63" name="Line 61"/>
            <p:cNvSpPr>
              <a:spLocks noChangeShapeType="1"/>
            </p:cNvSpPr>
            <p:nvPr/>
          </p:nvSpPr>
          <p:spPr bwMode="auto">
            <a:xfrm>
              <a:off x="480" y="1536"/>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64" name="Line 62"/>
            <p:cNvSpPr>
              <a:spLocks noChangeShapeType="1"/>
            </p:cNvSpPr>
            <p:nvPr/>
          </p:nvSpPr>
          <p:spPr bwMode="auto">
            <a:xfrm>
              <a:off x="480" y="1632"/>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65" name="Line 63"/>
            <p:cNvSpPr>
              <a:spLocks noChangeShapeType="1"/>
            </p:cNvSpPr>
            <p:nvPr/>
          </p:nvSpPr>
          <p:spPr bwMode="auto">
            <a:xfrm>
              <a:off x="480" y="1728"/>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66" name="Line 64"/>
            <p:cNvSpPr>
              <a:spLocks noChangeShapeType="1"/>
            </p:cNvSpPr>
            <p:nvPr/>
          </p:nvSpPr>
          <p:spPr bwMode="auto">
            <a:xfrm>
              <a:off x="528" y="1872"/>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67" name="Line 65"/>
            <p:cNvSpPr>
              <a:spLocks noChangeShapeType="1"/>
            </p:cNvSpPr>
            <p:nvPr/>
          </p:nvSpPr>
          <p:spPr bwMode="auto">
            <a:xfrm>
              <a:off x="480" y="2064"/>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68" name="Line 66"/>
            <p:cNvSpPr>
              <a:spLocks noChangeShapeType="1"/>
            </p:cNvSpPr>
            <p:nvPr/>
          </p:nvSpPr>
          <p:spPr bwMode="auto">
            <a:xfrm>
              <a:off x="480" y="2160"/>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69" name="Line 67"/>
            <p:cNvSpPr>
              <a:spLocks noChangeShapeType="1"/>
            </p:cNvSpPr>
            <p:nvPr/>
          </p:nvSpPr>
          <p:spPr bwMode="auto">
            <a:xfrm>
              <a:off x="480" y="2304"/>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70" name="Line 68"/>
            <p:cNvSpPr>
              <a:spLocks noChangeShapeType="1"/>
            </p:cNvSpPr>
            <p:nvPr/>
          </p:nvSpPr>
          <p:spPr bwMode="auto">
            <a:xfrm>
              <a:off x="480" y="2448"/>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15" name="Group 69"/>
          <p:cNvGrpSpPr>
            <a:grpSpLocks/>
          </p:cNvGrpSpPr>
          <p:nvPr/>
        </p:nvGrpSpPr>
        <p:grpSpPr bwMode="auto">
          <a:xfrm>
            <a:off x="1881188" y="2438400"/>
            <a:ext cx="1928812" cy="1371600"/>
            <a:chOff x="1089" y="1440"/>
            <a:chExt cx="1215" cy="864"/>
          </a:xfrm>
        </p:grpSpPr>
        <p:graphicFrame>
          <p:nvGraphicFramePr>
            <p:cNvPr id="5153" name="Object 70"/>
            <p:cNvGraphicFramePr>
              <a:graphicFrameLocks noChangeAspect="1"/>
            </p:cNvGraphicFramePr>
            <p:nvPr/>
          </p:nvGraphicFramePr>
          <p:xfrm>
            <a:off x="1089" y="1680"/>
            <a:ext cx="654" cy="380"/>
          </p:xfrm>
          <a:graphic>
            <a:graphicData uri="http://schemas.openxmlformats.org/presentationml/2006/ole">
              <mc:AlternateContent xmlns:mc="http://schemas.openxmlformats.org/markup-compatibility/2006">
                <mc:Choice xmlns:v="urn:schemas-microsoft-com:vml" Requires="v">
                  <p:oleObj spid="_x0000_s51440" name="Equation" r:id="rId15" imgW="393529" imgH="228501" progId="Equation.DSMT4">
                    <p:embed/>
                  </p:oleObj>
                </mc:Choice>
                <mc:Fallback>
                  <p:oleObj name="Equation" r:id="rId15" imgW="393529" imgH="228501" progId="Equation.DSMT4">
                    <p:embed/>
                    <p:pic>
                      <p:nvPicPr>
                        <p:cNvPr id="5153" name="Object 7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9" y="1680"/>
                          <a:ext cx="654" cy="38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35" name="Line 71"/>
            <p:cNvSpPr>
              <a:spLocks noChangeShapeType="1"/>
            </p:cNvSpPr>
            <p:nvPr/>
          </p:nvSpPr>
          <p:spPr bwMode="auto">
            <a:xfrm>
              <a:off x="1680" y="1440"/>
              <a:ext cx="624" cy="0"/>
            </a:xfrm>
            <a:prstGeom prst="line">
              <a:avLst/>
            </a:prstGeom>
            <a:noFill/>
            <a:ln w="38100">
              <a:solidFill>
                <a:schemeClr val="accent6"/>
              </a:solidFill>
              <a:round/>
              <a:headEnd/>
              <a:tailEnd type="triangle" w="med" len="med"/>
            </a:ln>
          </p:spPr>
          <p:txBody>
            <a:bodyPr/>
            <a:lstStyle/>
            <a:p>
              <a:pPr eaLnBrk="1" hangingPunct="1">
                <a:defRPr/>
              </a:pPr>
              <a:endParaRPr lang="en-US"/>
            </a:p>
          </p:txBody>
        </p:sp>
        <p:sp>
          <p:nvSpPr>
            <p:cNvPr id="4136" name="Line 72"/>
            <p:cNvSpPr>
              <a:spLocks noChangeShapeType="1"/>
            </p:cNvSpPr>
            <p:nvPr/>
          </p:nvSpPr>
          <p:spPr bwMode="auto">
            <a:xfrm>
              <a:off x="1680" y="1728"/>
              <a:ext cx="624" cy="0"/>
            </a:xfrm>
            <a:prstGeom prst="line">
              <a:avLst/>
            </a:prstGeom>
            <a:noFill/>
            <a:ln w="38100">
              <a:solidFill>
                <a:schemeClr val="accent6"/>
              </a:solidFill>
              <a:round/>
              <a:headEnd/>
              <a:tailEnd type="triangle" w="med" len="med"/>
            </a:ln>
          </p:spPr>
          <p:txBody>
            <a:bodyPr/>
            <a:lstStyle/>
            <a:p>
              <a:pPr eaLnBrk="1" hangingPunct="1">
                <a:defRPr/>
              </a:pPr>
              <a:endParaRPr lang="en-US"/>
            </a:p>
          </p:txBody>
        </p:sp>
        <p:sp>
          <p:nvSpPr>
            <p:cNvPr id="4137" name="Line 73"/>
            <p:cNvSpPr>
              <a:spLocks noChangeShapeType="1"/>
            </p:cNvSpPr>
            <p:nvPr/>
          </p:nvSpPr>
          <p:spPr bwMode="auto">
            <a:xfrm>
              <a:off x="1680" y="1872"/>
              <a:ext cx="624" cy="0"/>
            </a:xfrm>
            <a:prstGeom prst="line">
              <a:avLst/>
            </a:prstGeom>
            <a:noFill/>
            <a:ln w="38100">
              <a:solidFill>
                <a:schemeClr val="accent6"/>
              </a:solidFill>
              <a:round/>
              <a:headEnd/>
              <a:tailEnd type="triangle" w="med" len="med"/>
            </a:ln>
          </p:spPr>
          <p:txBody>
            <a:bodyPr/>
            <a:lstStyle/>
            <a:p>
              <a:pPr eaLnBrk="1" hangingPunct="1">
                <a:defRPr/>
              </a:pPr>
              <a:endParaRPr lang="en-US"/>
            </a:p>
          </p:txBody>
        </p:sp>
        <p:sp>
          <p:nvSpPr>
            <p:cNvPr id="4138" name="Line 74"/>
            <p:cNvSpPr>
              <a:spLocks noChangeShapeType="1"/>
            </p:cNvSpPr>
            <p:nvPr/>
          </p:nvSpPr>
          <p:spPr bwMode="auto">
            <a:xfrm>
              <a:off x="1680" y="2016"/>
              <a:ext cx="624" cy="0"/>
            </a:xfrm>
            <a:prstGeom prst="line">
              <a:avLst/>
            </a:prstGeom>
            <a:noFill/>
            <a:ln w="38100">
              <a:solidFill>
                <a:schemeClr val="accent6"/>
              </a:solidFill>
              <a:round/>
              <a:headEnd/>
              <a:tailEnd type="triangle" w="med" len="med"/>
            </a:ln>
          </p:spPr>
          <p:txBody>
            <a:bodyPr/>
            <a:lstStyle/>
            <a:p>
              <a:pPr eaLnBrk="1" hangingPunct="1">
                <a:defRPr/>
              </a:pPr>
              <a:endParaRPr lang="en-US"/>
            </a:p>
          </p:txBody>
        </p:sp>
        <p:sp>
          <p:nvSpPr>
            <p:cNvPr id="4139" name="Line 75"/>
            <p:cNvSpPr>
              <a:spLocks noChangeShapeType="1"/>
            </p:cNvSpPr>
            <p:nvPr/>
          </p:nvSpPr>
          <p:spPr bwMode="auto">
            <a:xfrm>
              <a:off x="1680" y="2160"/>
              <a:ext cx="624" cy="0"/>
            </a:xfrm>
            <a:prstGeom prst="line">
              <a:avLst/>
            </a:prstGeom>
            <a:noFill/>
            <a:ln w="38100">
              <a:solidFill>
                <a:schemeClr val="accent6"/>
              </a:solidFill>
              <a:round/>
              <a:headEnd/>
              <a:tailEnd type="triangle" w="med" len="med"/>
            </a:ln>
          </p:spPr>
          <p:txBody>
            <a:bodyPr/>
            <a:lstStyle/>
            <a:p>
              <a:pPr eaLnBrk="1" hangingPunct="1">
                <a:defRPr/>
              </a:pPr>
              <a:endParaRPr lang="en-US"/>
            </a:p>
          </p:txBody>
        </p:sp>
        <p:sp>
          <p:nvSpPr>
            <p:cNvPr id="4140" name="Line 76"/>
            <p:cNvSpPr>
              <a:spLocks noChangeShapeType="1"/>
            </p:cNvSpPr>
            <p:nvPr/>
          </p:nvSpPr>
          <p:spPr bwMode="auto">
            <a:xfrm>
              <a:off x="1680" y="2304"/>
              <a:ext cx="624" cy="0"/>
            </a:xfrm>
            <a:prstGeom prst="line">
              <a:avLst/>
            </a:prstGeom>
            <a:noFill/>
            <a:ln w="38100">
              <a:solidFill>
                <a:schemeClr val="accent6"/>
              </a:solidFill>
              <a:round/>
              <a:headEnd/>
              <a:tailEnd type="triangle" w="med" len="med"/>
            </a:ln>
          </p:spPr>
          <p:txBody>
            <a:bodyPr/>
            <a:lstStyle/>
            <a:p>
              <a:pPr eaLnBrk="1" hangingPunct="1">
                <a:defRPr/>
              </a:pPr>
              <a:endParaRPr lang="en-US"/>
            </a:p>
          </p:txBody>
        </p:sp>
        <p:sp>
          <p:nvSpPr>
            <p:cNvPr id="4141" name="Line 77"/>
            <p:cNvSpPr>
              <a:spLocks noChangeShapeType="1"/>
            </p:cNvSpPr>
            <p:nvPr/>
          </p:nvSpPr>
          <p:spPr bwMode="auto">
            <a:xfrm>
              <a:off x="1680" y="1584"/>
              <a:ext cx="624" cy="0"/>
            </a:xfrm>
            <a:prstGeom prst="line">
              <a:avLst/>
            </a:prstGeom>
            <a:noFill/>
            <a:ln w="38100">
              <a:solidFill>
                <a:schemeClr val="accent6"/>
              </a:solidFill>
              <a:round/>
              <a:headEnd/>
              <a:tailEnd type="triangle" w="med" len="med"/>
            </a:ln>
          </p:spPr>
          <p:txBody>
            <a:bodyPr/>
            <a:lstStyle/>
            <a:p>
              <a:pPr eaLnBrk="1" hangingPunct="1">
                <a:defRPr/>
              </a:pPr>
              <a:endParaRPr lang="en-US"/>
            </a:p>
          </p:txBody>
        </p:sp>
      </p:grpSp>
      <p:grpSp>
        <p:nvGrpSpPr>
          <p:cNvPr id="16" name="Group 78"/>
          <p:cNvGrpSpPr>
            <a:grpSpLocks/>
          </p:cNvGrpSpPr>
          <p:nvPr/>
        </p:nvGrpSpPr>
        <p:grpSpPr bwMode="auto">
          <a:xfrm>
            <a:off x="5953125" y="2667000"/>
            <a:ext cx="1285875" cy="609600"/>
            <a:chOff x="1089" y="1440"/>
            <a:chExt cx="1215" cy="864"/>
          </a:xfrm>
        </p:grpSpPr>
        <p:graphicFrame>
          <p:nvGraphicFramePr>
            <p:cNvPr id="5145" name="Object 79"/>
            <p:cNvGraphicFramePr>
              <a:graphicFrameLocks noChangeAspect="1"/>
            </p:cNvGraphicFramePr>
            <p:nvPr/>
          </p:nvGraphicFramePr>
          <p:xfrm>
            <a:off x="1089" y="1681"/>
            <a:ext cx="656" cy="380"/>
          </p:xfrm>
          <a:graphic>
            <a:graphicData uri="http://schemas.openxmlformats.org/presentationml/2006/ole">
              <mc:AlternateContent xmlns:mc="http://schemas.openxmlformats.org/markup-compatibility/2006">
                <mc:Choice xmlns:v="urn:schemas-microsoft-com:vml" Requires="v">
                  <p:oleObj spid="_x0000_s51441" name="Equation" r:id="rId17" imgW="393529" imgH="228501" progId="Equation.DSMT4">
                    <p:embed/>
                  </p:oleObj>
                </mc:Choice>
                <mc:Fallback>
                  <p:oleObj name="Equation" r:id="rId17" imgW="393529" imgH="228501" progId="Equation.DSMT4">
                    <p:embed/>
                    <p:pic>
                      <p:nvPicPr>
                        <p:cNvPr id="5145" name="Object 7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9" y="1681"/>
                          <a:ext cx="656" cy="38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6" name="Line 80"/>
            <p:cNvSpPr>
              <a:spLocks noChangeShapeType="1"/>
            </p:cNvSpPr>
            <p:nvPr/>
          </p:nvSpPr>
          <p:spPr bwMode="auto">
            <a:xfrm>
              <a:off x="1680" y="1440"/>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47" name="Line 81"/>
            <p:cNvSpPr>
              <a:spLocks noChangeShapeType="1"/>
            </p:cNvSpPr>
            <p:nvPr/>
          </p:nvSpPr>
          <p:spPr bwMode="auto">
            <a:xfrm>
              <a:off x="1680" y="1728"/>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48" name="Line 82"/>
            <p:cNvSpPr>
              <a:spLocks noChangeShapeType="1"/>
            </p:cNvSpPr>
            <p:nvPr/>
          </p:nvSpPr>
          <p:spPr bwMode="auto">
            <a:xfrm>
              <a:off x="1680" y="1872"/>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49" name="Line 83"/>
            <p:cNvSpPr>
              <a:spLocks noChangeShapeType="1"/>
            </p:cNvSpPr>
            <p:nvPr/>
          </p:nvSpPr>
          <p:spPr bwMode="auto">
            <a:xfrm>
              <a:off x="1680" y="2016"/>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50" name="Line 84"/>
            <p:cNvSpPr>
              <a:spLocks noChangeShapeType="1"/>
            </p:cNvSpPr>
            <p:nvPr/>
          </p:nvSpPr>
          <p:spPr bwMode="auto">
            <a:xfrm>
              <a:off x="1680" y="2160"/>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51" name="Line 85"/>
            <p:cNvSpPr>
              <a:spLocks noChangeShapeType="1"/>
            </p:cNvSpPr>
            <p:nvPr/>
          </p:nvSpPr>
          <p:spPr bwMode="auto">
            <a:xfrm>
              <a:off x="1680" y="2304"/>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52" name="Line 86"/>
            <p:cNvSpPr>
              <a:spLocks noChangeShapeType="1"/>
            </p:cNvSpPr>
            <p:nvPr/>
          </p:nvSpPr>
          <p:spPr bwMode="auto">
            <a:xfrm>
              <a:off x="1680" y="1584"/>
              <a:ext cx="62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17" name="Group 87"/>
          <p:cNvGrpSpPr>
            <a:grpSpLocks/>
          </p:cNvGrpSpPr>
          <p:nvPr/>
        </p:nvGrpSpPr>
        <p:grpSpPr bwMode="auto">
          <a:xfrm>
            <a:off x="7848600" y="2590800"/>
            <a:ext cx="1143000" cy="762000"/>
            <a:chOff x="4944" y="1632"/>
            <a:chExt cx="816" cy="480"/>
          </a:xfrm>
        </p:grpSpPr>
        <p:sp>
          <p:nvSpPr>
            <p:cNvPr id="5141" name="Line 88"/>
            <p:cNvSpPr>
              <a:spLocks noChangeShapeType="1"/>
            </p:cNvSpPr>
            <p:nvPr/>
          </p:nvSpPr>
          <p:spPr bwMode="auto">
            <a:xfrm>
              <a:off x="4944" y="1632"/>
              <a:ext cx="81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42" name="Line 89"/>
            <p:cNvSpPr>
              <a:spLocks noChangeShapeType="1"/>
            </p:cNvSpPr>
            <p:nvPr/>
          </p:nvSpPr>
          <p:spPr bwMode="auto">
            <a:xfrm>
              <a:off x="4944" y="1824"/>
              <a:ext cx="81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43" name="Line 90"/>
            <p:cNvSpPr>
              <a:spLocks noChangeShapeType="1"/>
            </p:cNvSpPr>
            <p:nvPr/>
          </p:nvSpPr>
          <p:spPr bwMode="auto">
            <a:xfrm>
              <a:off x="4944" y="1968"/>
              <a:ext cx="81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144" name="Line 91"/>
            <p:cNvSpPr>
              <a:spLocks noChangeShapeType="1"/>
            </p:cNvSpPr>
            <p:nvPr/>
          </p:nvSpPr>
          <p:spPr bwMode="auto">
            <a:xfrm>
              <a:off x="4944" y="2112"/>
              <a:ext cx="81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3565091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dissolve">
                                      <p:cBhvr>
                                        <p:cTn id="60" dur="500"/>
                                        <p:tgtEl>
                                          <p:spTgt spid="1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22278"/>
                                        </p:tgtEl>
                                        <p:attrNameLst>
                                          <p:attrName>style.visibility</p:attrName>
                                        </p:attrNameLst>
                                      </p:cBhvr>
                                      <p:to>
                                        <p:strVal val="visible"/>
                                      </p:to>
                                    </p:set>
                                    <p:animEffect transition="in" filter="dissolve">
                                      <p:cBhvr>
                                        <p:cTn id="73" dur="500"/>
                                        <p:tgtEl>
                                          <p:spTgt spid="522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0" y="0"/>
            <a:ext cx="9144000" cy="762000"/>
          </a:xfrm>
        </p:spPr>
        <p:txBody>
          <a:bodyPr>
            <a:normAutofit/>
          </a:bodyPr>
          <a:lstStyle/>
          <a:p>
            <a:pPr algn="ctr"/>
            <a:r>
              <a:rPr lang="en-US" altLang="en-US" sz="3600" dirty="0">
                <a:solidFill>
                  <a:schemeClr val="tx1"/>
                </a:solidFill>
              </a:rPr>
              <a:t>Thrust of Turbofan engine</a:t>
            </a:r>
          </a:p>
        </p:txBody>
      </p:sp>
      <p:graphicFrame>
        <p:nvGraphicFramePr>
          <p:cNvPr id="486403" name="Object 2"/>
          <p:cNvGraphicFramePr>
            <a:graphicFrameLocks noChangeAspect="1"/>
          </p:cNvGraphicFramePr>
          <p:nvPr>
            <p:extLst>
              <p:ext uri="{D42A27DB-BD31-4B8C-83A1-F6EECF244321}">
                <p14:modId xmlns:p14="http://schemas.microsoft.com/office/powerpoint/2010/main" val="2848995817"/>
              </p:ext>
            </p:extLst>
          </p:nvPr>
        </p:nvGraphicFramePr>
        <p:xfrm>
          <a:off x="685800" y="920742"/>
          <a:ext cx="6953250" cy="1913739"/>
        </p:xfrm>
        <a:graphic>
          <a:graphicData uri="http://schemas.openxmlformats.org/presentationml/2006/ole">
            <mc:AlternateContent xmlns:mc="http://schemas.openxmlformats.org/markup-compatibility/2006">
              <mc:Choice xmlns:v="urn:schemas-microsoft-com:vml" Requires="v">
                <p:oleObj spid="_x0000_s52379" name="Equation" r:id="rId3" imgW="2717640" imgH="723600" progId="Equation.3">
                  <p:embed/>
                </p:oleObj>
              </mc:Choice>
              <mc:Fallback>
                <p:oleObj name="Equation" r:id="rId3" imgW="2717640" imgH="723600" progId="Equation.3">
                  <p:embed/>
                  <p:pic>
                    <p:nvPicPr>
                      <p:cNvPr id="486403" name="Object 2"/>
                      <p:cNvPicPr>
                        <a:picLocks noChangeAspect="1" noChangeArrowheads="1"/>
                      </p:cNvPicPr>
                      <p:nvPr/>
                    </p:nvPicPr>
                    <p:blipFill>
                      <a:blip r:embed="rId4"/>
                      <a:srcRect/>
                      <a:stretch>
                        <a:fillRect/>
                      </a:stretch>
                    </p:blipFill>
                    <p:spPr bwMode="auto">
                      <a:xfrm>
                        <a:off x="685800" y="920742"/>
                        <a:ext cx="6953250" cy="1913739"/>
                      </a:xfrm>
                      <a:prstGeom prst="rect">
                        <a:avLst/>
                      </a:prstGeom>
                      <a:noFill/>
                      <a:ln>
                        <a:noFill/>
                      </a:ln>
                      <a:effectLst/>
                      <a:extLst/>
                    </p:spPr>
                  </p:pic>
                </p:oleObj>
              </mc:Fallback>
            </mc:AlternateContent>
          </a:graphicData>
        </a:graphic>
      </p:graphicFrame>
      <p:sp>
        <p:nvSpPr>
          <p:cNvPr id="486404" name="Text Box 4"/>
          <p:cNvSpPr txBox="1">
            <a:spLocks noChangeArrowheads="1"/>
          </p:cNvSpPr>
          <p:nvPr/>
        </p:nvSpPr>
        <p:spPr bwMode="auto">
          <a:xfrm>
            <a:off x="0" y="2971800"/>
            <a:ext cx="448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t>Propulsive Power or Thrust Power:</a:t>
            </a:r>
          </a:p>
        </p:txBody>
      </p:sp>
      <p:graphicFrame>
        <p:nvGraphicFramePr>
          <p:cNvPr id="486405" name="Object 3"/>
          <p:cNvGraphicFramePr>
            <a:graphicFrameLocks noChangeAspect="1"/>
          </p:cNvGraphicFramePr>
          <p:nvPr>
            <p:extLst>
              <p:ext uri="{D42A27DB-BD31-4B8C-83A1-F6EECF244321}">
                <p14:modId xmlns:p14="http://schemas.microsoft.com/office/powerpoint/2010/main" val="686362375"/>
              </p:ext>
            </p:extLst>
          </p:nvPr>
        </p:nvGraphicFramePr>
        <p:xfrm>
          <a:off x="4786313" y="2971800"/>
          <a:ext cx="1652587" cy="601663"/>
        </p:xfrm>
        <a:graphic>
          <a:graphicData uri="http://schemas.openxmlformats.org/presentationml/2006/ole">
            <mc:AlternateContent xmlns:mc="http://schemas.openxmlformats.org/markup-compatibility/2006">
              <mc:Choice xmlns:v="urn:schemas-microsoft-com:vml" Requires="v">
                <p:oleObj spid="_x0000_s52380" name="Equation" r:id="rId5" imgW="685800" imgH="241200" progId="Equation.3">
                  <p:embed/>
                </p:oleObj>
              </mc:Choice>
              <mc:Fallback>
                <p:oleObj name="Equation" r:id="rId5" imgW="685800" imgH="241200" progId="Equation.3">
                  <p:embed/>
                  <p:pic>
                    <p:nvPicPr>
                      <p:cNvPr id="486405" name="Object 3"/>
                      <p:cNvPicPr>
                        <a:picLocks noChangeAspect="1" noChangeArrowheads="1"/>
                      </p:cNvPicPr>
                      <p:nvPr/>
                    </p:nvPicPr>
                    <p:blipFill>
                      <a:blip r:embed="rId6"/>
                      <a:srcRect/>
                      <a:stretch>
                        <a:fillRect/>
                      </a:stretch>
                    </p:blipFill>
                    <p:spPr bwMode="auto">
                      <a:xfrm>
                        <a:off x="4786313" y="2971800"/>
                        <a:ext cx="1652587"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6406" name="Text Box 6"/>
          <p:cNvSpPr txBox="1">
            <a:spLocks noChangeArrowheads="1"/>
          </p:cNvSpPr>
          <p:nvPr/>
        </p:nvSpPr>
        <p:spPr bwMode="auto">
          <a:xfrm>
            <a:off x="0" y="4114800"/>
            <a:ext cx="5414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800" dirty="0"/>
              <a:t>Specific Thrust based on core flow </a:t>
            </a:r>
            <a:r>
              <a:rPr lang="en-US" altLang="en-US" sz="2800" i="1" dirty="0"/>
              <a:t>S</a:t>
            </a:r>
          </a:p>
        </p:txBody>
      </p:sp>
      <p:graphicFrame>
        <p:nvGraphicFramePr>
          <p:cNvPr id="486407" name="Object 4"/>
          <p:cNvGraphicFramePr>
            <a:graphicFrameLocks noChangeAspect="1"/>
          </p:cNvGraphicFramePr>
          <p:nvPr>
            <p:extLst>
              <p:ext uri="{D42A27DB-BD31-4B8C-83A1-F6EECF244321}">
                <p14:modId xmlns:p14="http://schemas.microsoft.com/office/powerpoint/2010/main" val="760148068"/>
              </p:ext>
            </p:extLst>
          </p:nvPr>
        </p:nvGraphicFramePr>
        <p:xfrm>
          <a:off x="5541963" y="3905250"/>
          <a:ext cx="2605087" cy="1362075"/>
        </p:xfrm>
        <a:graphic>
          <a:graphicData uri="http://schemas.openxmlformats.org/presentationml/2006/ole">
            <mc:AlternateContent xmlns:mc="http://schemas.openxmlformats.org/markup-compatibility/2006">
              <mc:Choice xmlns:v="urn:schemas-microsoft-com:vml" Requires="v">
                <p:oleObj spid="_x0000_s52381" name="Equation" r:id="rId7" imgW="850680" imgH="431640" progId="Equation.3">
                  <p:embed/>
                </p:oleObj>
              </mc:Choice>
              <mc:Fallback>
                <p:oleObj name="Equation" r:id="rId7" imgW="850680" imgH="431640" progId="Equation.3">
                  <p:embed/>
                  <p:pic>
                    <p:nvPicPr>
                      <p:cNvPr id="486407" name="Object 4"/>
                      <p:cNvPicPr>
                        <a:picLocks noChangeAspect="1" noChangeArrowheads="1"/>
                      </p:cNvPicPr>
                      <p:nvPr/>
                    </p:nvPicPr>
                    <p:blipFill>
                      <a:blip r:embed="rId8"/>
                      <a:srcRect/>
                      <a:stretch>
                        <a:fillRect/>
                      </a:stretch>
                    </p:blipFill>
                    <p:spPr bwMode="auto">
                      <a:xfrm>
                        <a:off x="5541963" y="3905250"/>
                        <a:ext cx="2605087"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6408" name="Text Box 8"/>
          <p:cNvSpPr txBox="1">
            <a:spLocks noChangeArrowheads="1"/>
          </p:cNvSpPr>
          <p:nvPr/>
        </p:nvSpPr>
        <p:spPr bwMode="auto">
          <a:xfrm>
            <a:off x="0" y="5715000"/>
            <a:ext cx="5434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800" dirty="0"/>
              <a:t>Specific Thrust based on total flow </a:t>
            </a:r>
            <a:r>
              <a:rPr lang="en-US" altLang="en-US" sz="2800" i="1" dirty="0"/>
              <a:t>S</a:t>
            </a:r>
          </a:p>
        </p:txBody>
      </p:sp>
      <p:graphicFrame>
        <p:nvGraphicFramePr>
          <p:cNvPr id="486409" name="Object 5"/>
          <p:cNvGraphicFramePr>
            <a:graphicFrameLocks noChangeAspect="1"/>
          </p:cNvGraphicFramePr>
          <p:nvPr>
            <p:extLst>
              <p:ext uri="{D42A27DB-BD31-4B8C-83A1-F6EECF244321}">
                <p14:modId xmlns:p14="http://schemas.microsoft.com/office/powerpoint/2010/main" val="3943194554"/>
              </p:ext>
            </p:extLst>
          </p:nvPr>
        </p:nvGraphicFramePr>
        <p:xfrm>
          <a:off x="5495925" y="5276850"/>
          <a:ext cx="3613150" cy="1362075"/>
        </p:xfrm>
        <a:graphic>
          <a:graphicData uri="http://schemas.openxmlformats.org/presentationml/2006/ole">
            <mc:AlternateContent xmlns:mc="http://schemas.openxmlformats.org/markup-compatibility/2006">
              <mc:Choice xmlns:v="urn:schemas-microsoft-com:vml" Requires="v">
                <p:oleObj spid="_x0000_s52382" name="Equation" r:id="rId9" imgW="1180800" imgH="431640" progId="Equation.3">
                  <p:embed/>
                </p:oleObj>
              </mc:Choice>
              <mc:Fallback>
                <p:oleObj name="Equation" r:id="rId9" imgW="1180800" imgH="431640" progId="Equation.3">
                  <p:embed/>
                  <p:pic>
                    <p:nvPicPr>
                      <p:cNvPr id="486409" name="Object 5"/>
                      <p:cNvPicPr>
                        <a:picLocks noChangeAspect="1" noChangeArrowheads="1"/>
                      </p:cNvPicPr>
                      <p:nvPr/>
                    </p:nvPicPr>
                    <p:blipFill>
                      <a:blip r:embed="rId10"/>
                      <a:srcRect/>
                      <a:stretch>
                        <a:fillRect/>
                      </a:stretch>
                    </p:blipFill>
                    <p:spPr bwMode="auto">
                      <a:xfrm>
                        <a:off x="5495925" y="5276850"/>
                        <a:ext cx="3613150"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501658692"/>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52383" name="Equation" r:id="rId11" imgW="914400" imgH="198720" progId="Equation.DSMT4">
                  <p:embed/>
                </p:oleObj>
              </mc:Choice>
              <mc:Fallback>
                <p:oleObj name="Equation" r:id="rId11" imgW="914400" imgH="198720" progId="Equation.DSMT4">
                  <p:embed/>
                  <p:pic>
                    <p:nvPicPr>
                      <p:cNvPr id="0" name=""/>
                      <p:cNvPicPr/>
                      <p:nvPr/>
                    </p:nvPicPr>
                    <p:blipFill>
                      <a:blip r:embed="rId12"/>
                      <a:stretch>
                        <a:fillRect/>
                      </a:stretch>
                    </p:blipFill>
                    <p:spPr>
                      <a:xfrm>
                        <a:off x="4927600" y="26670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7537100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6403"/>
                                        </p:tgtEl>
                                        <p:attrNameLst>
                                          <p:attrName>style.visibility</p:attrName>
                                        </p:attrNameLst>
                                      </p:cBhvr>
                                      <p:to>
                                        <p:strVal val="visible"/>
                                      </p:to>
                                    </p:set>
                                    <p:anim calcmode="lin" valueType="num">
                                      <p:cBhvr additive="base">
                                        <p:cTn id="7" dur="500" fill="hold"/>
                                        <p:tgtEl>
                                          <p:spTgt spid="486403"/>
                                        </p:tgtEl>
                                        <p:attrNameLst>
                                          <p:attrName>ppt_x</p:attrName>
                                        </p:attrNameLst>
                                      </p:cBhvr>
                                      <p:tavLst>
                                        <p:tav tm="0">
                                          <p:val>
                                            <p:strVal val="0-#ppt_w/2"/>
                                          </p:val>
                                        </p:tav>
                                        <p:tav tm="100000">
                                          <p:val>
                                            <p:strVal val="#ppt_x"/>
                                          </p:val>
                                        </p:tav>
                                      </p:tavLst>
                                    </p:anim>
                                    <p:anim calcmode="lin" valueType="num">
                                      <p:cBhvr additive="base">
                                        <p:cTn id="8" dur="500" fill="hold"/>
                                        <p:tgtEl>
                                          <p:spTgt spid="4864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6404"/>
                                        </p:tgtEl>
                                        <p:attrNameLst>
                                          <p:attrName>style.visibility</p:attrName>
                                        </p:attrNameLst>
                                      </p:cBhvr>
                                      <p:to>
                                        <p:strVal val="visible"/>
                                      </p:to>
                                    </p:set>
                                    <p:anim calcmode="lin" valueType="num">
                                      <p:cBhvr additive="base">
                                        <p:cTn id="13" dur="500" fill="hold"/>
                                        <p:tgtEl>
                                          <p:spTgt spid="486404"/>
                                        </p:tgtEl>
                                        <p:attrNameLst>
                                          <p:attrName>ppt_x</p:attrName>
                                        </p:attrNameLst>
                                      </p:cBhvr>
                                      <p:tavLst>
                                        <p:tav tm="0">
                                          <p:val>
                                            <p:strVal val="0-#ppt_w/2"/>
                                          </p:val>
                                        </p:tav>
                                        <p:tav tm="100000">
                                          <p:val>
                                            <p:strVal val="#ppt_x"/>
                                          </p:val>
                                        </p:tav>
                                      </p:tavLst>
                                    </p:anim>
                                    <p:anim calcmode="lin" valueType="num">
                                      <p:cBhvr additive="base">
                                        <p:cTn id="14" dur="500" fill="hold"/>
                                        <p:tgtEl>
                                          <p:spTgt spid="48640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86405"/>
                                        </p:tgtEl>
                                        <p:attrNameLst>
                                          <p:attrName>style.visibility</p:attrName>
                                        </p:attrNameLst>
                                      </p:cBhvr>
                                      <p:to>
                                        <p:strVal val="visible"/>
                                      </p:to>
                                    </p:set>
                                    <p:anim calcmode="lin" valueType="num">
                                      <p:cBhvr additive="base">
                                        <p:cTn id="19" dur="500" fill="hold"/>
                                        <p:tgtEl>
                                          <p:spTgt spid="486405"/>
                                        </p:tgtEl>
                                        <p:attrNameLst>
                                          <p:attrName>ppt_x</p:attrName>
                                        </p:attrNameLst>
                                      </p:cBhvr>
                                      <p:tavLst>
                                        <p:tav tm="0">
                                          <p:val>
                                            <p:strVal val="0-#ppt_w/2"/>
                                          </p:val>
                                        </p:tav>
                                        <p:tav tm="100000">
                                          <p:val>
                                            <p:strVal val="#ppt_x"/>
                                          </p:val>
                                        </p:tav>
                                      </p:tavLst>
                                    </p:anim>
                                    <p:anim calcmode="lin" valueType="num">
                                      <p:cBhvr additive="base">
                                        <p:cTn id="20" dur="500" fill="hold"/>
                                        <p:tgtEl>
                                          <p:spTgt spid="48640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86406"/>
                                        </p:tgtEl>
                                        <p:attrNameLst>
                                          <p:attrName>style.visibility</p:attrName>
                                        </p:attrNameLst>
                                      </p:cBhvr>
                                      <p:to>
                                        <p:strVal val="visible"/>
                                      </p:to>
                                    </p:set>
                                    <p:anim calcmode="lin" valueType="num">
                                      <p:cBhvr additive="base">
                                        <p:cTn id="25" dur="500" fill="hold"/>
                                        <p:tgtEl>
                                          <p:spTgt spid="486406"/>
                                        </p:tgtEl>
                                        <p:attrNameLst>
                                          <p:attrName>ppt_x</p:attrName>
                                        </p:attrNameLst>
                                      </p:cBhvr>
                                      <p:tavLst>
                                        <p:tav tm="0">
                                          <p:val>
                                            <p:strVal val="0-#ppt_w/2"/>
                                          </p:val>
                                        </p:tav>
                                        <p:tav tm="100000">
                                          <p:val>
                                            <p:strVal val="#ppt_x"/>
                                          </p:val>
                                        </p:tav>
                                      </p:tavLst>
                                    </p:anim>
                                    <p:anim calcmode="lin" valueType="num">
                                      <p:cBhvr additive="base">
                                        <p:cTn id="26" dur="500" fill="hold"/>
                                        <p:tgtEl>
                                          <p:spTgt spid="48640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86408"/>
                                        </p:tgtEl>
                                        <p:attrNameLst>
                                          <p:attrName>style.visibility</p:attrName>
                                        </p:attrNameLst>
                                      </p:cBhvr>
                                      <p:to>
                                        <p:strVal val="visible"/>
                                      </p:to>
                                    </p:set>
                                    <p:anim calcmode="lin" valueType="num">
                                      <p:cBhvr additive="base">
                                        <p:cTn id="31" dur="500" fill="hold"/>
                                        <p:tgtEl>
                                          <p:spTgt spid="486408"/>
                                        </p:tgtEl>
                                        <p:attrNameLst>
                                          <p:attrName>ppt_x</p:attrName>
                                        </p:attrNameLst>
                                      </p:cBhvr>
                                      <p:tavLst>
                                        <p:tav tm="0">
                                          <p:val>
                                            <p:strVal val="0-#ppt_w/2"/>
                                          </p:val>
                                        </p:tav>
                                        <p:tav tm="100000">
                                          <p:val>
                                            <p:strVal val="#ppt_x"/>
                                          </p:val>
                                        </p:tav>
                                      </p:tavLst>
                                    </p:anim>
                                    <p:anim calcmode="lin" valueType="num">
                                      <p:cBhvr additive="base">
                                        <p:cTn id="32" dur="500" fill="hold"/>
                                        <p:tgtEl>
                                          <p:spTgt spid="48640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86407"/>
                                        </p:tgtEl>
                                        <p:attrNameLst>
                                          <p:attrName>style.visibility</p:attrName>
                                        </p:attrNameLst>
                                      </p:cBhvr>
                                      <p:to>
                                        <p:strVal val="visible"/>
                                      </p:to>
                                    </p:set>
                                    <p:anim calcmode="lin" valueType="num">
                                      <p:cBhvr additive="base">
                                        <p:cTn id="37" dur="500" fill="hold"/>
                                        <p:tgtEl>
                                          <p:spTgt spid="486407"/>
                                        </p:tgtEl>
                                        <p:attrNameLst>
                                          <p:attrName>ppt_x</p:attrName>
                                        </p:attrNameLst>
                                      </p:cBhvr>
                                      <p:tavLst>
                                        <p:tav tm="0">
                                          <p:val>
                                            <p:strVal val="0-#ppt_w/2"/>
                                          </p:val>
                                        </p:tav>
                                        <p:tav tm="100000">
                                          <p:val>
                                            <p:strVal val="#ppt_x"/>
                                          </p:val>
                                        </p:tav>
                                      </p:tavLst>
                                    </p:anim>
                                    <p:anim calcmode="lin" valueType="num">
                                      <p:cBhvr additive="base">
                                        <p:cTn id="38" dur="500" fill="hold"/>
                                        <p:tgtEl>
                                          <p:spTgt spid="48640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486409"/>
                                        </p:tgtEl>
                                        <p:attrNameLst>
                                          <p:attrName>style.visibility</p:attrName>
                                        </p:attrNameLst>
                                      </p:cBhvr>
                                      <p:to>
                                        <p:strVal val="visible"/>
                                      </p:to>
                                    </p:set>
                                    <p:anim calcmode="lin" valueType="num">
                                      <p:cBhvr additive="base">
                                        <p:cTn id="43" dur="500" fill="hold"/>
                                        <p:tgtEl>
                                          <p:spTgt spid="486409"/>
                                        </p:tgtEl>
                                        <p:attrNameLst>
                                          <p:attrName>ppt_x</p:attrName>
                                        </p:attrNameLst>
                                      </p:cBhvr>
                                      <p:tavLst>
                                        <p:tav tm="0">
                                          <p:val>
                                            <p:strVal val="0-#ppt_w/2"/>
                                          </p:val>
                                        </p:tav>
                                        <p:tav tm="100000">
                                          <p:val>
                                            <p:strVal val="#ppt_x"/>
                                          </p:val>
                                        </p:tav>
                                      </p:tavLst>
                                    </p:anim>
                                    <p:anim calcmode="lin" valueType="num">
                                      <p:cBhvr additive="base">
                                        <p:cTn id="44" dur="500" fill="hold"/>
                                        <p:tgtEl>
                                          <p:spTgt spid="4864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4" grpId="0" autoUpdateAnimBg="0"/>
      <p:bldP spid="486406" grpId="0" autoUpdateAnimBg="0"/>
      <p:bldP spid="48640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0" y="416925"/>
            <a:ext cx="9144000" cy="3599606"/>
          </a:xfrm>
          <a:prstGeom prst="rect">
            <a:avLst/>
          </a:prstGeom>
        </p:spPr>
      </p:pic>
      <p:sp>
        <p:nvSpPr>
          <p:cNvPr id="2" name="Title 1"/>
          <p:cNvSpPr>
            <a:spLocks noGrp="1"/>
          </p:cNvSpPr>
          <p:nvPr>
            <p:ph type="title" idx="4294967295"/>
          </p:nvPr>
        </p:nvSpPr>
        <p:spPr>
          <a:xfrm>
            <a:off x="381000" y="-261938"/>
            <a:ext cx="8229600" cy="1252538"/>
          </a:xfrm>
        </p:spPr>
        <p:txBody>
          <a:bodyPr>
            <a:normAutofit/>
          </a:bodyPr>
          <a:lstStyle/>
          <a:p>
            <a:pPr algn="ctr"/>
            <a:r>
              <a:rPr lang="en-US" dirty="0">
                <a:solidFill>
                  <a:schemeClr val="tx1">
                    <a:lumMod val="95000"/>
                    <a:lumOff val="5000"/>
                  </a:schemeClr>
                </a:solidFill>
                <a:latin typeface="Times New Roman" pitchFamily="18" charset="0"/>
                <a:cs typeface="Times New Roman" pitchFamily="18" charset="0"/>
              </a:rPr>
              <a:t>IDEAL BRAYTON CYCLE</a:t>
            </a:r>
          </a:p>
        </p:txBody>
      </p:sp>
      <p:sp>
        <p:nvSpPr>
          <p:cNvPr id="3" name="TextBox 2"/>
          <p:cNvSpPr txBox="1"/>
          <p:nvPr/>
        </p:nvSpPr>
        <p:spPr>
          <a:xfrm>
            <a:off x="76200" y="3733800"/>
            <a:ext cx="9129557"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assumptions of ideal cycle is given as follows</a:t>
            </a:r>
            <a:endParaRPr lang="en-I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Compression and expansion processes are reversible and adiabatic, i.e. isentropic.</a:t>
            </a:r>
            <a:endParaRPr lang="en-I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change of kinetic energy of the working fluid between inlet and outlet of each component is negligible.</a:t>
            </a:r>
            <a:endParaRPr lang="en-I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no pressure losses in the inlet ducting, combustion chambers, heat-exchangers, intercoolers, exhaust ducting, and ducts connecting the components.</a:t>
            </a:r>
            <a:endParaRPr lang="en-I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working fluid has the same composition throughout the cycle and is a perfect gas with constant specific heats.</a:t>
            </a:r>
            <a:endParaRPr lang="en-IN"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mass flow of gas is constant throughout the cycle.</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DBED43-857C-4C18-AF16-905419720962}"/>
              </a:ext>
            </a:extLst>
          </p:cNvPr>
          <p:cNvSpPr/>
          <p:nvPr/>
        </p:nvSpPr>
        <p:spPr>
          <a:xfrm>
            <a:off x="114300" y="24882"/>
            <a:ext cx="8915400" cy="4098558"/>
          </a:xfrm>
          <a:prstGeom prst="rect">
            <a:avLst/>
          </a:prstGeom>
        </p:spPr>
        <p:txBody>
          <a:bodyPr wrap="square">
            <a:spAutoFit/>
          </a:bodyPr>
          <a:lstStyle/>
          <a:p>
            <a:pPr algn="just">
              <a:spcAft>
                <a:spcPts val="1000"/>
              </a:spcAft>
            </a:pPr>
            <a:r>
              <a:rPr lang="en-US" dirty="0">
                <a:latin typeface="Times New Roman" panose="02020603050405020304" pitchFamily="18" charset="0"/>
                <a:ea typeface="Calibri" panose="020F0502020204030204" pitchFamily="34" charset="0"/>
                <a:cs typeface="Latha" panose="020B0604020202020204" pitchFamily="34" charset="0"/>
              </a:rPr>
              <a:t>The Tomahawk is a long-range subsonic cruise missile powered by a small two-spool turbofan engine which has the following data:</a:t>
            </a:r>
          </a:p>
          <a:p>
            <a:pPr marL="457200" marR="0" algn="just">
              <a:spcBef>
                <a:spcPts val="0"/>
              </a:spcBef>
              <a:spcAft>
                <a:spcPts val="0"/>
              </a:spcAft>
            </a:pPr>
            <a:r>
              <a:rPr lang="en-US" dirty="0">
                <a:latin typeface="Times New Roman" panose="02020603050405020304" pitchFamily="18" charset="0"/>
                <a:ea typeface="Calibri" panose="020F0502020204030204" pitchFamily="34" charset="0"/>
                <a:cs typeface="Latha" panose="020B0604020202020204" pitchFamily="34" charset="0"/>
              </a:rPr>
              <a:t>Flight speed </a:t>
            </a:r>
            <a:r>
              <a:rPr lang="en-US" dirty="0" err="1">
                <a:latin typeface="Times New Roman" panose="02020603050405020304" pitchFamily="18" charset="0"/>
                <a:ea typeface="Calibri" panose="020F0502020204030204" pitchFamily="34" charset="0"/>
                <a:cs typeface="Latha" panose="020B0604020202020204" pitchFamily="34" charset="0"/>
              </a:rPr>
              <a:t>V</a:t>
            </a:r>
            <a:r>
              <a:rPr lang="en-US" baseline="-25000" dirty="0" err="1">
                <a:latin typeface="Times New Roman" panose="02020603050405020304" pitchFamily="18" charset="0"/>
                <a:ea typeface="Calibri" panose="020F0502020204030204" pitchFamily="34" charset="0"/>
                <a:cs typeface="Latha" panose="020B0604020202020204" pitchFamily="34" charset="0"/>
              </a:rPr>
              <a:t>f</a:t>
            </a:r>
            <a:r>
              <a:rPr lang="en-US" baseline="-25000" dirty="0">
                <a:latin typeface="Times New Roman" panose="02020603050405020304" pitchFamily="18" charset="0"/>
                <a:ea typeface="Calibri" panose="020F0502020204030204" pitchFamily="34" charset="0"/>
                <a:cs typeface="Latha" panose="020B0604020202020204" pitchFamily="34" charset="0"/>
              </a:rPr>
              <a:t> </a:t>
            </a:r>
            <a:r>
              <a:rPr lang="en-US" dirty="0">
                <a:latin typeface="Times New Roman" panose="02020603050405020304" pitchFamily="18" charset="0"/>
                <a:ea typeface="Calibri" panose="020F0502020204030204" pitchFamily="34" charset="0"/>
                <a:cs typeface="Latha" panose="020B0604020202020204" pitchFamily="34" charset="0"/>
              </a:rPr>
              <a:t>= 247.22 m/s</a:t>
            </a:r>
          </a:p>
          <a:p>
            <a:pPr marL="457200" marR="0" algn="just">
              <a:spcBef>
                <a:spcPts val="0"/>
              </a:spcBef>
              <a:spcAft>
                <a:spcPts val="0"/>
              </a:spcAft>
              <a:tabLst>
                <a:tab pos="2971800" algn="ctr"/>
                <a:tab pos="5943600" algn="r"/>
                <a:tab pos="457200" algn="l"/>
              </a:tabLst>
            </a:pPr>
            <a:r>
              <a:rPr lang="en-US" dirty="0">
                <a:latin typeface="Times New Roman" panose="02020603050405020304" pitchFamily="18" charset="0"/>
                <a:ea typeface="Calibri" panose="020F0502020204030204" pitchFamily="34" charset="0"/>
                <a:cs typeface="Latha" panose="020B0604020202020204" pitchFamily="34" charset="0"/>
              </a:rPr>
              <a:t>Ambient temperature T</a:t>
            </a:r>
            <a:r>
              <a:rPr lang="en-US" baseline="-25000" dirty="0">
                <a:latin typeface="Times New Roman" panose="02020603050405020304" pitchFamily="18" charset="0"/>
                <a:ea typeface="Calibri" panose="020F0502020204030204" pitchFamily="34" charset="0"/>
                <a:cs typeface="Latha" panose="020B0604020202020204" pitchFamily="34" charset="0"/>
              </a:rPr>
              <a:t>a</a:t>
            </a:r>
            <a:r>
              <a:rPr lang="en-US" dirty="0">
                <a:latin typeface="Times New Roman" panose="02020603050405020304" pitchFamily="18" charset="0"/>
                <a:ea typeface="Calibri" panose="020F0502020204030204" pitchFamily="34" charset="0"/>
                <a:cs typeface="Latha" panose="020B0604020202020204" pitchFamily="34" charset="0"/>
              </a:rPr>
              <a:t> = 275 K</a:t>
            </a:r>
          </a:p>
          <a:p>
            <a:pPr marL="457200" marR="0" algn="just">
              <a:spcBef>
                <a:spcPts val="0"/>
              </a:spcBef>
              <a:spcAft>
                <a:spcPts val="0"/>
              </a:spcAft>
            </a:pPr>
            <a:r>
              <a:rPr lang="en-US" dirty="0">
                <a:latin typeface="Times New Roman" panose="02020603050405020304" pitchFamily="18" charset="0"/>
                <a:ea typeface="Calibri" panose="020F0502020204030204" pitchFamily="34" charset="0"/>
                <a:cs typeface="Latha" panose="020B0604020202020204" pitchFamily="34" charset="0"/>
              </a:rPr>
              <a:t>Ambient pressure P</a:t>
            </a:r>
            <a:r>
              <a:rPr lang="en-US" baseline="-25000" dirty="0">
                <a:latin typeface="Times New Roman" panose="02020603050405020304" pitchFamily="18" charset="0"/>
                <a:ea typeface="Calibri" panose="020F0502020204030204" pitchFamily="34" charset="0"/>
                <a:cs typeface="Latha" panose="020B0604020202020204" pitchFamily="34" charset="0"/>
              </a:rPr>
              <a:t>a</a:t>
            </a:r>
            <a:r>
              <a:rPr lang="en-US" dirty="0">
                <a:latin typeface="Times New Roman" panose="02020603050405020304" pitchFamily="18" charset="0"/>
                <a:ea typeface="Calibri" panose="020F0502020204030204" pitchFamily="34" charset="0"/>
                <a:cs typeface="Latha" panose="020B0604020202020204" pitchFamily="34" charset="0"/>
              </a:rPr>
              <a:t> = 0.79 bar</a:t>
            </a:r>
          </a:p>
          <a:p>
            <a:pPr marL="457200" marR="0" algn="just">
              <a:spcBef>
                <a:spcPts val="0"/>
              </a:spcBef>
              <a:spcAft>
                <a:spcPts val="0"/>
              </a:spcAft>
            </a:pPr>
            <a:r>
              <a:rPr lang="en-US" dirty="0">
                <a:latin typeface="Times New Roman" panose="02020603050405020304" pitchFamily="18" charset="0"/>
                <a:ea typeface="Calibri" panose="020F0502020204030204" pitchFamily="34" charset="0"/>
                <a:cs typeface="Latha" panose="020B0604020202020204" pitchFamily="34" charset="0"/>
              </a:rPr>
              <a:t>Thrust force F = 3.1 </a:t>
            </a:r>
            <a:r>
              <a:rPr lang="en-US" dirty="0" err="1">
                <a:latin typeface="Times New Roman" panose="02020603050405020304" pitchFamily="18" charset="0"/>
                <a:ea typeface="Calibri" panose="020F0502020204030204" pitchFamily="34" charset="0"/>
                <a:cs typeface="Latha" panose="020B0604020202020204" pitchFamily="34" charset="0"/>
              </a:rPr>
              <a:t>kN</a:t>
            </a:r>
            <a:endParaRPr lang="en-US" dirty="0">
              <a:latin typeface="Times New Roman" panose="02020603050405020304" pitchFamily="18" charset="0"/>
              <a:ea typeface="Calibri" panose="020F0502020204030204" pitchFamily="34" charset="0"/>
              <a:cs typeface="Latha" panose="020B0604020202020204" pitchFamily="34" charset="0"/>
            </a:endParaRPr>
          </a:p>
          <a:p>
            <a:pPr marL="457200" marR="0" algn="just">
              <a:spcBef>
                <a:spcPts val="0"/>
              </a:spcBef>
              <a:spcAft>
                <a:spcPts val="0"/>
              </a:spcAft>
              <a:tabLst>
                <a:tab pos="2971800" algn="ctr"/>
                <a:tab pos="5943600" algn="r"/>
                <a:tab pos="457200" algn="l"/>
              </a:tabLst>
            </a:pPr>
            <a:r>
              <a:rPr lang="en-US" dirty="0">
                <a:latin typeface="Times New Roman" panose="02020603050405020304" pitchFamily="18" charset="0"/>
                <a:ea typeface="Calibri" panose="020F0502020204030204" pitchFamily="34" charset="0"/>
                <a:cs typeface="Latha" panose="020B0604020202020204" pitchFamily="34" charset="0"/>
              </a:rPr>
              <a:t>Specific fuel consumption = 0.682 kg/kg-h</a:t>
            </a:r>
          </a:p>
          <a:p>
            <a:pPr marL="457200" marR="0" algn="just">
              <a:spcBef>
                <a:spcPts val="0"/>
              </a:spcBef>
              <a:spcAft>
                <a:spcPts val="0"/>
              </a:spcAft>
            </a:pPr>
            <a:r>
              <a:rPr lang="en-US" dirty="0">
                <a:latin typeface="Times New Roman" panose="02020603050405020304" pitchFamily="18" charset="0"/>
                <a:ea typeface="Calibri" panose="020F0502020204030204" pitchFamily="34" charset="0"/>
                <a:cs typeface="Latha" panose="020B0604020202020204" pitchFamily="34" charset="0"/>
              </a:rPr>
              <a:t>Bypass ratio = 1</a:t>
            </a:r>
          </a:p>
          <a:p>
            <a:pPr marL="457200" marR="0" algn="just">
              <a:spcBef>
                <a:spcPts val="0"/>
              </a:spcBef>
              <a:spcAft>
                <a:spcPts val="0"/>
              </a:spcAft>
            </a:pPr>
            <a:r>
              <a:rPr lang="en-US" dirty="0">
                <a:latin typeface="Times New Roman" panose="02020603050405020304" pitchFamily="18" charset="0"/>
                <a:ea typeface="Calibri" panose="020F0502020204030204" pitchFamily="34" charset="0"/>
                <a:cs typeface="Latha" panose="020B0604020202020204" pitchFamily="34" charset="0"/>
              </a:rPr>
              <a:t>Overall pressure ratio = 13.8</a:t>
            </a:r>
          </a:p>
          <a:p>
            <a:pPr marL="457200" marR="0" algn="just">
              <a:spcBef>
                <a:spcPts val="0"/>
              </a:spcBef>
              <a:spcAft>
                <a:spcPts val="0"/>
              </a:spcAft>
            </a:pPr>
            <a:r>
              <a:rPr lang="en-US" dirty="0">
                <a:latin typeface="Times New Roman" panose="02020603050405020304" pitchFamily="18" charset="0"/>
                <a:ea typeface="Calibri" panose="020F0502020204030204" pitchFamily="34" charset="0"/>
                <a:cs typeface="Latha" panose="020B0604020202020204" pitchFamily="34" charset="0"/>
              </a:rPr>
              <a:t>Fan pressure ratio = 2.1</a:t>
            </a:r>
          </a:p>
          <a:p>
            <a:pPr marL="457200" marR="0" algn="just">
              <a:spcBef>
                <a:spcPts val="0"/>
              </a:spcBef>
              <a:spcAft>
                <a:spcPts val="0"/>
              </a:spcAft>
            </a:pPr>
            <a:r>
              <a:rPr lang="en-US" dirty="0">
                <a:latin typeface="Times New Roman" panose="02020603050405020304" pitchFamily="18" charset="0"/>
                <a:ea typeface="Calibri" panose="020F0502020204030204" pitchFamily="34" charset="0"/>
                <a:cs typeface="Latha" panose="020B0604020202020204" pitchFamily="34" charset="0"/>
              </a:rPr>
              <a:t>Fan diameter= 0.305 m</a:t>
            </a:r>
          </a:p>
          <a:p>
            <a:pPr marL="457200" marR="0" algn="just">
              <a:spcBef>
                <a:spcPts val="0"/>
              </a:spcBef>
              <a:spcAft>
                <a:spcPts val="0"/>
              </a:spcAft>
            </a:pPr>
            <a:r>
              <a:rPr lang="en-US" dirty="0">
                <a:latin typeface="Times New Roman" panose="02020603050405020304" pitchFamily="18" charset="0"/>
                <a:ea typeface="Calibri" panose="020F0502020204030204" pitchFamily="34" charset="0"/>
                <a:cs typeface="Latha" panose="020B0604020202020204" pitchFamily="34" charset="0"/>
              </a:rPr>
              <a:t>Fuel heating value = 43,000 kJ/kg</a:t>
            </a:r>
          </a:p>
          <a:p>
            <a:pPr algn="just"/>
            <a:r>
              <a:rPr lang="en-US" dirty="0">
                <a:latin typeface="Times New Roman" panose="02020603050405020304" pitchFamily="18" charset="0"/>
                <a:ea typeface="Calibri" panose="020F0502020204030204" pitchFamily="34" charset="0"/>
                <a:cs typeface="Latha" panose="020B0604020202020204" pitchFamily="34" charset="0"/>
              </a:rPr>
              <a:t>Calculate air mass flow rate, fuel-to-air ratio, exhaust gas speed and engine maximum temperature.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C2DEF8D-84A0-46E1-BA59-51FA5D205BCF}"/>
                  </a:ext>
                </a:extLst>
              </p:cNvPr>
              <p:cNvSpPr/>
              <p:nvPr/>
            </p:nvSpPr>
            <p:spPr>
              <a:xfrm>
                <a:off x="228600" y="3962400"/>
                <a:ext cx="7239000" cy="2630207"/>
              </a:xfrm>
              <a:prstGeom prst="rect">
                <a:avLst/>
              </a:prstGeom>
            </p:spPr>
            <p:txBody>
              <a:bodyPr wrap="square">
                <a:spAutoFit/>
              </a:bodyPr>
              <a:lstStyle/>
              <a:p>
                <a14:m>
                  <m:oMath xmlns:m="http://schemas.openxmlformats.org/officeDocument/2006/math">
                    <m:r>
                      <a:rPr lang="en-US" b="1" i="1" smtClean="0">
                        <a:latin typeface="Cambria Math" panose="02040503050406030204" pitchFamily="18" charset="0"/>
                        <a:ea typeface="Calibri" panose="020F0502020204030204" pitchFamily="34" charset="0"/>
                        <a:cs typeface="Latha" panose="020B0604020202020204" pitchFamily="34" charset="0"/>
                      </a:rPr>
                      <m:t>𝑺𝒐𝒍𝒖𝒕𝒊𝒐𝒏</m:t>
                    </m:r>
                  </m:oMath>
                </a14:m>
                <a:r>
                  <a:rPr lang="en-US" b="1" dirty="0">
                    <a:latin typeface="Times New Roman" panose="02020603050405020304" pitchFamily="18" charset="0"/>
                    <a:ea typeface="Times New Roman" panose="02020603050405020304" pitchFamily="18" charset="0"/>
                    <a:cs typeface="Latha" panose="020B0604020202020204" pitchFamily="34" charset="0"/>
                  </a:rPr>
                  <a:t>:</a:t>
                </a: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libri" panose="020F0502020204030204" pitchFamily="34" charset="0"/>
                          <a:cs typeface="Latha" panose="020B0604020202020204" pitchFamily="34" charset="0"/>
                        </a:rPr>
                        <m:t>𝐴𝑖𝑟</m:t>
                      </m:r>
                      <m:r>
                        <a:rPr lang="en-US" i="1">
                          <a:latin typeface="Cambria Math" panose="02040503050406030204" pitchFamily="18" charset="0"/>
                          <a:ea typeface="Calibri" panose="020F0502020204030204" pitchFamily="34" charset="0"/>
                          <a:cs typeface="Latha" panose="020B0604020202020204" pitchFamily="34" charset="0"/>
                        </a:rPr>
                        <m:t> </m:t>
                      </m:r>
                      <m:r>
                        <a:rPr lang="en-US" i="1">
                          <a:latin typeface="Cambria Math" panose="02040503050406030204" pitchFamily="18" charset="0"/>
                          <a:ea typeface="Calibri" panose="020F0502020204030204" pitchFamily="34" charset="0"/>
                          <a:cs typeface="Latha" panose="020B0604020202020204" pitchFamily="34" charset="0"/>
                        </a:rPr>
                        <m:t>𝑚𝑎𝑠𝑠</m:t>
                      </m:r>
                      <m:r>
                        <a:rPr lang="en-US" i="1">
                          <a:latin typeface="Cambria Math" panose="02040503050406030204" pitchFamily="18" charset="0"/>
                          <a:ea typeface="Calibri" panose="020F0502020204030204" pitchFamily="34" charset="0"/>
                          <a:cs typeface="Latha" panose="020B0604020202020204" pitchFamily="34" charset="0"/>
                        </a:rPr>
                        <m:t> </m:t>
                      </m:r>
                      <m:r>
                        <a:rPr lang="en-US" i="1">
                          <a:latin typeface="Cambria Math" panose="02040503050406030204" pitchFamily="18" charset="0"/>
                          <a:ea typeface="Calibri" panose="020F0502020204030204" pitchFamily="34" charset="0"/>
                          <a:cs typeface="Latha" panose="020B0604020202020204" pitchFamily="34" charset="0"/>
                        </a:rPr>
                        <m:t>𝑓𝑙𝑜𝑤</m:t>
                      </m:r>
                      <m:r>
                        <a:rPr lang="en-US" i="1">
                          <a:latin typeface="Cambria Math" panose="02040503050406030204" pitchFamily="18" charset="0"/>
                          <a:ea typeface="Calibri" panose="020F0502020204030204" pitchFamily="34" charset="0"/>
                          <a:cs typeface="Latha" panose="020B0604020202020204" pitchFamily="34" charset="0"/>
                        </a:rPr>
                        <m:t> </m:t>
                      </m:r>
                      <m:r>
                        <a:rPr lang="en-US" i="1">
                          <a:latin typeface="Cambria Math" panose="02040503050406030204" pitchFamily="18" charset="0"/>
                          <a:ea typeface="Calibri" panose="020F0502020204030204" pitchFamily="34" charset="0"/>
                          <a:cs typeface="Latha" panose="020B0604020202020204" pitchFamily="34" charset="0"/>
                        </a:rPr>
                        <m:t>𝑟𝑎𝑡𝑒</m:t>
                      </m:r>
                    </m:oMath>
                  </m:oMathPara>
                </a14:m>
                <a:endParaRPr lang="en-US" dirty="0">
                  <a:latin typeface="Times New Roman" panose="02020603050405020304" pitchFamily="18" charset="0"/>
                  <a:ea typeface="Calibri" panose="020F0502020204030204" pitchFamily="34" charset="0"/>
                  <a:cs typeface="Latha" panose="020B0604020202020204" pitchFamily="34"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libri" panose="020F0502020204030204" pitchFamily="34" charset="0"/>
                          <a:cs typeface="Latha" panose="020B0604020202020204" pitchFamily="34" charset="0"/>
                        </a:rPr>
                        <m:t>𝐹𝑙𝑖𝑔h𝑡</m:t>
                      </m:r>
                      <m:r>
                        <a:rPr lang="en-US" i="1">
                          <a:latin typeface="Cambria Math" panose="02040503050406030204" pitchFamily="18" charset="0"/>
                          <a:ea typeface="Calibri" panose="020F0502020204030204" pitchFamily="34" charset="0"/>
                          <a:cs typeface="Latha" panose="020B0604020202020204" pitchFamily="34" charset="0"/>
                        </a:rPr>
                        <m:t> </m:t>
                      </m:r>
                      <m:r>
                        <a:rPr lang="en-US" i="1">
                          <a:latin typeface="Cambria Math" panose="02040503050406030204" pitchFamily="18" charset="0"/>
                          <a:ea typeface="Calibri" panose="020F0502020204030204" pitchFamily="34" charset="0"/>
                          <a:cs typeface="Latha" panose="020B0604020202020204" pitchFamily="34" charset="0"/>
                        </a:rPr>
                        <m:t>𝑠𝑝𝑒𝑒𝑑</m:t>
                      </m:r>
                      <m:r>
                        <a:rPr lang="en-US" b="0" i="1" smtClean="0">
                          <a:latin typeface="Cambria Math" panose="02040503050406030204" pitchFamily="18" charset="0"/>
                          <a:ea typeface="Calibri" panose="020F0502020204030204" pitchFamily="34" charset="0"/>
                          <a:cs typeface="Latha" panose="020B0604020202020204" pitchFamily="34" charset="0"/>
                        </a:rPr>
                        <m:t>        </m:t>
                      </m:r>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𝑉</m:t>
                          </m:r>
                        </m:e>
                        <m:sub>
                          <m:r>
                            <a:rPr lang="en-US" i="1" baseline="-25000">
                              <a:latin typeface="Cambria Math" panose="02040503050406030204" pitchFamily="18" charset="0"/>
                              <a:ea typeface="Calibri" panose="020F0502020204030204" pitchFamily="34" charset="0"/>
                              <a:cs typeface="Latha" panose="020B0604020202020204" pitchFamily="34" charset="0"/>
                            </a:rPr>
                            <m:t>𝑓</m:t>
                          </m:r>
                        </m:sub>
                      </m:sSub>
                      <m:r>
                        <a:rPr lang="en-US" i="1">
                          <a:latin typeface="Cambria Math" panose="02040503050406030204" pitchFamily="18" charset="0"/>
                          <a:ea typeface="Calibri" panose="020F0502020204030204" pitchFamily="34" charset="0"/>
                          <a:cs typeface="Latha" panose="020B0604020202020204" pitchFamily="34" charset="0"/>
                        </a:rPr>
                        <m:t>=247.22 </m:t>
                      </m:r>
                      <m:r>
                        <a:rPr lang="en-US" i="1">
                          <a:latin typeface="Cambria Math" panose="02040503050406030204" pitchFamily="18" charset="0"/>
                          <a:ea typeface="Calibri" panose="020F0502020204030204" pitchFamily="34" charset="0"/>
                          <a:cs typeface="Latha" panose="020B0604020202020204" pitchFamily="34" charset="0"/>
                        </a:rPr>
                        <m:t>𝑚</m:t>
                      </m:r>
                      <m:r>
                        <a:rPr lang="en-US" i="1">
                          <a:latin typeface="Cambria Math" panose="02040503050406030204" pitchFamily="18" charset="0"/>
                          <a:ea typeface="Calibri" panose="020F0502020204030204" pitchFamily="34" charset="0"/>
                          <a:cs typeface="Latha" panose="020B0604020202020204" pitchFamily="34" charset="0"/>
                        </a:rPr>
                        <m:t>/</m:t>
                      </m:r>
                      <m:r>
                        <a:rPr lang="en-US" i="1">
                          <a:latin typeface="Cambria Math" panose="02040503050406030204" pitchFamily="18" charset="0"/>
                          <a:ea typeface="Calibri" panose="020F0502020204030204" pitchFamily="34" charset="0"/>
                          <a:cs typeface="Latha" panose="020B0604020202020204" pitchFamily="34" charset="0"/>
                        </a:rPr>
                        <m:t>𝑠</m:t>
                      </m:r>
                    </m:oMath>
                  </m:oMathPara>
                </a14:m>
                <a:endParaRPr lang="en-US" dirty="0">
                  <a:latin typeface="Times New Roman" panose="02020603050405020304" pitchFamily="18" charset="0"/>
                  <a:ea typeface="Calibri" panose="020F0502020204030204" pitchFamily="34" charset="0"/>
                  <a:cs typeface="Latha" panose="020B0604020202020204" pitchFamily="34"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Latha" panose="020B0604020202020204" pitchFamily="34" charset="0"/>
                        </a:rPr>
                        <m:t>𝐴</m:t>
                      </m:r>
                      <m:r>
                        <a:rPr lang="en-US" i="1">
                          <a:latin typeface="Cambria Math" panose="02040503050406030204" pitchFamily="18" charset="0"/>
                          <a:ea typeface="Calibri" panose="020F0502020204030204" pitchFamily="34" charset="0"/>
                          <a:cs typeface="Latha" panose="020B0604020202020204" pitchFamily="34" charset="0"/>
                        </a:rPr>
                        <m:t>=</m:t>
                      </m:r>
                      <m:f>
                        <m:fPr>
                          <m:ctrlPr>
                            <a:rPr lang="en-US" i="1">
                              <a:latin typeface="Cambria Math" panose="02040503050406030204" pitchFamily="18" charset="0"/>
                              <a:ea typeface="Calibri" panose="020F0502020204030204" pitchFamily="34" charset="0"/>
                              <a:cs typeface="Latha" panose="020B0604020202020204" pitchFamily="34" charset="0"/>
                            </a:rPr>
                          </m:ctrlPr>
                        </m:fPr>
                        <m:num>
                          <m:r>
                            <a:rPr lang="en-US" i="1">
                              <a:latin typeface="Cambria Math" panose="02040503050406030204" pitchFamily="18" charset="0"/>
                              <a:ea typeface="Calibri" panose="020F0502020204030204" pitchFamily="34" charset="0"/>
                              <a:cs typeface="Latha" panose="020B0604020202020204" pitchFamily="34" charset="0"/>
                            </a:rPr>
                            <m:t>𝜋</m:t>
                          </m:r>
                          <m:sSup>
                            <m:sSupPr>
                              <m:ctrlPr>
                                <a:rPr lang="en-US" i="1">
                                  <a:latin typeface="Cambria Math" panose="02040503050406030204" pitchFamily="18" charset="0"/>
                                  <a:ea typeface="Calibri" panose="020F0502020204030204" pitchFamily="34" charset="0"/>
                                  <a:cs typeface="Latha" panose="020B0604020202020204" pitchFamily="34" charset="0"/>
                                </a:rPr>
                              </m:ctrlPr>
                            </m:sSupPr>
                            <m:e>
                              <m:r>
                                <a:rPr lang="en-US" i="1">
                                  <a:latin typeface="Cambria Math" panose="02040503050406030204" pitchFamily="18" charset="0"/>
                                  <a:ea typeface="Calibri" panose="020F0502020204030204" pitchFamily="34" charset="0"/>
                                  <a:cs typeface="Latha" panose="020B0604020202020204" pitchFamily="34" charset="0"/>
                                </a:rPr>
                                <m:t>𝑑</m:t>
                              </m:r>
                            </m:e>
                            <m:sup>
                              <m:r>
                                <a:rPr lang="en-US" i="1">
                                  <a:latin typeface="Cambria Math" panose="02040503050406030204" pitchFamily="18" charset="0"/>
                                  <a:ea typeface="Calibri" panose="020F0502020204030204" pitchFamily="34" charset="0"/>
                                  <a:cs typeface="Latha" panose="020B0604020202020204" pitchFamily="34" charset="0"/>
                                </a:rPr>
                                <m:t>2</m:t>
                              </m:r>
                            </m:sup>
                          </m:sSup>
                        </m:num>
                        <m:den>
                          <m:r>
                            <a:rPr lang="en-US" i="1">
                              <a:latin typeface="Cambria Math" panose="02040503050406030204" pitchFamily="18" charset="0"/>
                              <a:ea typeface="Calibri" panose="020F0502020204030204" pitchFamily="34" charset="0"/>
                              <a:cs typeface="Latha" panose="020B0604020202020204" pitchFamily="34" charset="0"/>
                            </a:rPr>
                            <m:t>4</m:t>
                          </m:r>
                        </m:den>
                      </m:f>
                      <m:r>
                        <a:rPr lang="en-US" i="1">
                          <a:latin typeface="Cambria Math" panose="02040503050406030204" pitchFamily="18" charset="0"/>
                          <a:ea typeface="Calibri" panose="020F0502020204030204" pitchFamily="34" charset="0"/>
                          <a:cs typeface="Latha" panose="020B0604020202020204" pitchFamily="34" charset="0"/>
                        </a:rPr>
                        <m:t>=</m:t>
                      </m:r>
                      <m:f>
                        <m:fPr>
                          <m:ctrlPr>
                            <a:rPr lang="en-US" i="1">
                              <a:latin typeface="Cambria Math" panose="02040503050406030204" pitchFamily="18" charset="0"/>
                              <a:ea typeface="Calibri" panose="020F0502020204030204" pitchFamily="34" charset="0"/>
                              <a:cs typeface="Latha" panose="020B0604020202020204" pitchFamily="34" charset="0"/>
                            </a:rPr>
                          </m:ctrlPr>
                        </m:fPr>
                        <m:num>
                          <m:r>
                            <a:rPr lang="en-US" i="1">
                              <a:latin typeface="Cambria Math" panose="02040503050406030204" pitchFamily="18" charset="0"/>
                              <a:ea typeface="Calibri" panose="020F0502020204030204" pitchFamily="34" charset="0"/>
                              <a:cs typeface="Latha" panose="020B0604020202020204" pitchFamily="34" charset="0"/>
                            </a:rPr>
                            <m:t>𝜋</m:t>
                          </m:r>
                          <m:sSup>
                            <m:sSupPr>
                              <m:ctrlPr>
                                <a:rPr lang="en-US" i="1">
                                  <a:latin typeface="Cambria Math" panose="02040503050406030204" pitchFamily="18" charset="0"/>
                                  <a:ea typeface="Calibri" panose="020F0502020204030204" pitchFamily="34" charset="0"/>
                                  <a:cs typeface="Latha" panose="020B0604020202020204" pitchFamily="34" charset="0"/>
                                </a:rPr>
                              </m:ctrlPr>
                            </m:sSupPr>
                            <m:e>
                              <m:r>
                                <a:rPr lang="en-US" i="1">
                                  <a:latin typeface="Cambria Math" panose="02040503050406030204" pitchFamily="18" charset="0"/>
                                  <a:ea typeface="Calibri" panose="020F0502020204030204" pitchFamily="34" charset="0"/>
                                  <a:cs typeface="Latha" panose="020B0604020202020204" pitchFamily="34" charset="0"/>
                                </a:rPr>
                                <m:t>×0.305</m:t>
                              </m:r>
                            </m:e>
                            <m:sup>
                              <m:r>
                                <a:rPr lang="en-US" i="1">
                                  <a:latin typeface="Cambria Math" panose="02040503050406030204" pitchFamily="18" charset="0"/>
                                  <a:ea typeface="Calibri" panose="020F0502020204030204" pitchFamily="34" charset="0"/>
                                  <a:cs typeface="Latha" panose="020B0604020202020204" pitchFamily="34" charset="0"/>
                                </a:rPr>
                                <m:t>2</m:t>
                              </m:r>
                            </m:sup>
                          </m:sSup>
                        </m:num>
                        <m:den>
                          <m:r>
                            <a:rPr lang="en-US" i="1">
                              <a:latin typeface="Cambria Math" panose="02040503050406030204" pitchFamily="18" charset="0"/>
                              <a:ea typeface="Calibri" panose="020F0502020204030204" pitchFamily="34" charset="0"/>
                              <a:cs typeface="Latha" panose="020B0604020202020204" pitchFamily="34" charset="0"/>
                            </a:rPr>
                            <m:t>4</m:t>
                          </m:r>
                        </m:den>
                      </m:f>
                      <m:r>
                        <a:rPr lang="en-US" i="1">
                          <a:latin typeface="Cambria Math" panose="02040503050406030204" pitchFamily="18" charset="0"/>
                          <a:ea typeface="Calibri" panose="020F0502020204030204" pitchFamily="34" charset="0"/>
                          <a:cs typeface="Latha" panose="020B0604020202020204" pitchFamily="34" charset="0"/>
                        </a:rPr>
                        <m:t>=0.07306 </m:t>
                      </m:r>
                      <m:sSup>
                        <m:sSupPr>
                          <m:ctrlPr>
                            <a:rPr lang="en-US" i="1">
                              <a:latin typeface="Cambria Math" panose="02040503050406030204" pitchFamily="18" charset="0"/>
                              <a:ea typeface="Calibri" panose="020F0502020204030204" pitchFamily="34" charset="0"/>
                              <a:cs typeface="Latha" panose="020B0604020202020204" pitchFamily="34" charset="0"/>
                            </a:rPr>
                          </m:ctrlPr>
                        </m:sSupPr>
                        <m:e>
                          <m:r>
                            <a:rPr lang="en-US" i="1">
                              <a:latin typeface="Cambria Math" panose="02040503050406030204" pitchFamily="18" charset="0"/>
                              <a:ea typeface="Calibri" panose="020F0502020204030204" pitchFamily="34" charset="0"/>
                              <a:cs typeface="Latha" panose="020B0604020202020204" pitchFamily="34" charset="0"/>
                            </a:rPr>
                            <m:t>𝑚</m:t>
                          </m:r>
                        </m:e>
                        <m:sup>
                          <m:r>
                            <a:rPr lang="en-US" i="1">
                              <a:latin typeface="Cambria Math" panose="02040503050406030204" pitchFamily="18" charset="0"/>
                              <a:ea typeface="Calibri" panose="020F0502020204030204" pitchFamily="34" charset="0"/>
                              <a:cs typeface="Latha" panose="020B0604020202020204" pitchFamily="34" charset="0"/>
                            </a:rPr>
                            <m:t>2</m:t>
                          </m:r>
                        </m:sup>
                      </m:sSup>
                      <m:r>
                        <a:rPr lang="en-US" i="1">
                          <a:latin typeface="Cambria Math" panose="02040503050406030204" pitchFamily="18" charset="0"/>
                          <a:ea typeface="Calibri" panose="020F0502020204030204" pitchFamily="34" charset="0"/>
                          <a:cs typeface="Latha" panose="020B0604020202020204" pitchFamily="34" charset="0"/>
                        </a:rPr>
                        <m:t> </m:t>
                      </m:r>
                    </m:oMath>
                  </m:oMathPara>
                </a14:m>
                <a:endParaRPr lang="en-US" dirty="0">
                  <a:latin typeface="Times New Roman" panose="02020603050405020304" pitchFamily="18" charset="0"/>
                  <a:ea typeface="Calibri" panose="020F0502020204030204" pitchFamily="34" charset="0"/>
                  <a:cs typeface="Latha" panose="020B0604020202020204" pitchFamily="34" charset="0"/>
                </a:endParaRPr>
              </a:p>
              <a:p>
                <a:pPr>
                  <a:tabLst>
                    <a:tab pos="2971800" algn="ctr"/>
                    <a:tab pos="5943600" algn="r"/>
                    <a:tab pos="457200" algn="l"/>
                  </a:tabLs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𝜌</m:t>
                          </m:r>
                        </m:e>
                        <m:sub>
                          <m:r>
                            <a:rPr lang="en-US" i="1">
                              <a:latin typeface="Cambria Math" panose="02040503050406030204" pitchFamily="18" charset="0"/>
                              <a:ea typeface="Calibri" panose="020F0502020204030204" pitchFamily="34" charset="0"/>
                              <a:cs typeface="Latha" panose="020B0604020202020204" pitchFamily="34" charset="0"/>
                            </a:rPr>
                            <m:t>𝑎</m:t>
                          </m:r>
                        </m:sub>
                      </m:sSub>
                      <m:r>
                        <a:rPr lang="en-US" i="1">
                          <a:latin typeface="Cambria Math" panose="02040503050406030204" pitchFamily="18" charset="0"/>
                          <a:ea typeface="Calibri" panose="020F0502020204030204" pitchFamily="34" charset="0"/>
                          <a:cs typeface="Latha" panose="020B0604020202020204" pitchFamily="34" charset="0"/>
                        </a:rPr>
                        <m:t>=</m:t>
                      </m:r>
                      <m:f>
                        <m:fPr>
                          <m:ctrlPr>
                            <a:rPr lang="en-US" i="1">
                              <a:latin typeface="Cambria Math" panose="02040503050406030204" pitchFamily="18" charset="0"/>
                              <a:ea typeface="Calibri" panose="020F0502020204030204" pitchFamily="34" charset="0"/>
                              <a:cs typeface="Latha" panose="020B0604020202020204" pitchFamily="34" charset="0"/>
                            </a:rPr>
                          </m:ctrlPr>
                        </m:fPr>
                        <m:num>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𝑃</m:t>
                              </m:r>
                            </m:e>
                            <m:sub>
                              <m:r>
                                <a:rPr lang="en-US" i="1">
                                  <a:latin typeface="Cambria Math" panose="02040503050406030204" pitchFamily="18" charset="0"/>
                                  <a:ea typeface="Calibri" panose="020F0502020204030204" pitchFamily="34" charset="0"/>
                                  <a:cs typeface="Latha" panose="020B0604020202020204" pitchFamily="34" charset="0"/>
                                </a:rPr>
                                <m:t>𝑎</m:t>
                              </m:r>
                            </m:sub>
                          </m:sSub>
                        </m:num>
                        <m:den>
                          <m:r>
                            <a:rPr lang="en-US" i="1">
                              <a:latin typeface="Cambria Math" panose="02040503050406030204" pitchFamily="18" charset="0"/>
                              <a:ea typeface="Calibri" panose="020F0502020204030204" pitchFamily="34" charset="0"/>
                              <a:cs typeface="Latha" panose="020B0604020202020204" pitchFamily="34" charset="0"/>
                            </a:rPr>
                            <m:t>𝑅</m:t>
                          </m:r>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𝑇</m:t>
                              </m:r>
                            </m:e>
                            <m:sub>
                              <m:r>
                                <a:rPr lang="en-US" i="1">
                                  <a:latin typeface="Cambria Math" panose="02040503050406030204" pitchFamily="18" charset="0"/>
                                  <a:ea typeface="Calibri" panose="020F0502020204030204" pitchFamily="34" charset="0"/>
                                  <a:cs typeface="Latha" panose="020B0604020202020204" pitchFamily="34" charset="0"/>
                                </a:rPr>
                                <m:t>𝑎</m:t>
                              </m:r>
                            </m:sub>
                          </m:sSub>
                        </m:den>
                      </m:f>
                      <m:r>
                        <a:rPr lang="en-US" i="1">
                          <a:latin typeface="Cambria Math" panose="02040503050406030204" pitchFamily="18" charset="0"/>
                          <a:ea typeface="Calibri" panose="020F0502020204030204" pitchFamily="34" charset="0"/>
                          <a:cs typeface="Latha" panose="020B0604020202020204" pitchFamily="34" charset="0"/>
                        </a:rPr>
                        <m:t>=1.001 </m:t>
                      </m:r>
                      <m:r>
                        <a:rPr lang="en-US" i="1">
                          <a:latin typeface="Cambria Math" panose="02040503050406030204" pitchFamily="18" charset="0"/>
                          <a:ea typeface="Calibri" panose="020F0502020204030204" pitchFamily="34" charset="0"/>
                          <a:cs typeface="Latha" panose="020B0604020202020204" pitchFamily="34" charset="0"/>
                        </a:rPr>
                        <m:t>𝑘𝑔</m:t>
                      </m:r>
                      <m:r>
                        <a:rPr lang="en-US" i="1">
                          <a:latin typeface="Cambria Math" panose="02040503050406030204" pitchFamily="18" charset="0"/>
                          <a:ea typeface="Calibri" panose="020F0502020204030204" pitchFamily="34" charset="0"/>
                          <a:cs typeface="Latha" panose="020B0604020202020204" pitchFamily="34" charset="0"/>
                        </a:rPr>
                        <m:t>/</m:t>
                      </m:r>
                      <m:sSup>
                        <m:sSupPr>
                          <m:ctrlPr>
                            <a:rPr lang="en-US" i="1">
                              <a:latin typeface="Cambria Math" panose="02040503050406030204" pitchFamily="18" charset="0"/>
                              <a:ea typeface="Calibri" panose="020F0502020204030204" pitchFamily="34" charset="0"/>
                              <a:cs typeface="Latha" panose="020B0604020202020204" pitchFamily="34" charset="0"/>
                            </a:rPr>
                          </m:ctrlPr>
                        </m:sSupPr>
                        <m:e>
                          <m:r>
                            <a:rPr lang="en-US" i="1">
                              <a:latin typeface="Cambria Math" panose="02040503050406030204" pitchFamily="18" charset="0"/>
                              <a:ea typeface="Calibri" panose="020F0502020204030204" pitchFamily="34" charset="0"/>
                              <a:cs typeface="Latha" panose="020B0604020202020204" pitchFamily="34" charset="0"/>
                            </a:rPr>
                            <m:t>𝑚</m:t>
                          </m:r>
                        </m:e>
                        <m:sup>
                          <m:r>
                            <a:rPr lang="en-US" i="1">
                              <a:latin typeface="Cambria Math" panose="02040503050406030204" pitchFamily="18" charset="0"/>
                              <a:ea typeface="Calibri" panose="020F0502020204030204" pitchFamily="34" charset="0"/>
                              <a:cs typeface="Latha" panose="020B0604020202020204" pitchFamily="34" charset="0"/>
                            </a:rPr>
                            <m:t>3</m:t>
                          </m:r>
                        </m:sup>
                      </m:sSup>
                    </m:oMath>
                  </m:oMathPara>
                </a14:m>
                <a:endParaRPr lang="en-US" dirty="0">
                  <a:latin typeface="Times New Roman" panose="02020603050405020304" pitchFamily="18" charset="0"/>
                  <a:ea typeface="Calibri" panose="020F0502020204030204" pitchFamily="34" charset="0"/>
                  <a:cs typeface="Latha" panose="020B0604020202020204" pitchFamily="34" charset="0"/>
                </a:endParaRPr>
              </a:p>
              <a:p>
                <a:r>
                  <a:rPr lang="en-US" dirty="0">
                    <a:latin typeface="Times New Roman" panose="02020603050405020304" pitchFamily="18" charset="0"/>
                    <a:ea typeface="Calibri" panose="020F0502020204030204" pitchFamily="34" charset="0"/>
                    <a:cs typeface="Latha" panose="020B0604020202020204" pitchFamily="34" charset="0"/>
                  </a:rPr>
                  <a:t> </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acc>
                            <m:accPr>
                              <m:chr m:val="̇"/>
                              <m:ctrlPr>
                                <a:rPr lang="en-US" i="1">
                                  <a:latin typeface="Cambria Math" panose="02040503050406030204" pitchFamily="18" charset="0"/>
                                  <a:ea typeface="Calibri" panose="020F0502020204030204" pitchFamily="34" charset="0"/>
                                  <a:cs typeface="Latha" panose="020B0604020202020204" pitchFamily="34" charset="0"/>
                                </a:rPr>
                              </m:ctrlPr>
                            </m:accPr>
                            <m:e>
                              <m:r>
                                <a:rPr lang="en-US" i="1">
                                  <a:latin typeface="Cambria Math" panose="02040503050406030204" pitchFamily="18" charset="0"/>
                                  <a:ea typeface="Calibri" panose="020F0502020204030204" pitchFamily="34" charset="0"/>
                                  <a:cs typeface="Latha" panose="020B0604020202020204" pitchFamily="34" charset="0"/>
                                </a:rPr>
                                <m:t>𝑚</m:t>
                              </m:r>
                            </m:e>
                          </m:acc>
                        </m:e>
                        <m:sub>
                          <m:r>
                            <a:rPr lang="en-US" i="1">
                              <a:latin typeface="Cambria Math" panose="02040503050406030204" pitchFamily="18" charset="0"/>
                              <a:ea typeface="Calibri" panose="020F0502020204030204" pitchFamily="34" charset="0"/>
                              <a:cs typeface="Latha" panose="020B0604020202020204" pitchFamily="34" charset="0"/>
                            </a:rPr>
                            <m:t>𝑎</m:t>
                          </m:r>
                        </m:sub>
                      </m:sSub>
                      <m:r>
                        <a:rPr lang="en-US" i="1">
                          <a:latin typeface="Cambria Math" panose="02040503050406030204" pitchFamily="18" charset="0"/>
                          <a:ea typeface="Calibri" panose="020F0502020204030204" pitchFamily="34" charset="0"/>
                          <a:cs typeface="Latha" panose="020B0604020202020204" pitchFamily="34" charset="0"/>
                        </a:rPr>
                        <m:t>= </m:t>
                      </m:r>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𝜌</m:t>
                          </m:r>
                        </m:e>
                        <m:sub>
                          <m:r>
                            <a:rPr lang="en-US" i="1">
                              <a:latin typeface="Cambria Math" panose="02040503050406030204" pitchFamily="18" charset="0"/>
                              <a:ea typeface="Calibri" panose="020F0502020204030204" pitchFamily="34" charset="0"/>
                              <a:cs typeface="Latha" panose="020B0604020202020204" pitchFamily="34" charset="0"/>
                            </a:rPr>
                            <m:t>𝑎</m:t>
                          </m:r>
                        </m:sub>
                      </m:sSub>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𝑉</m:t>
                          </m:r>
                        </m:e>
                        <m:sub>
                          <m:r>
                            <a:rPr lang="en-US" i="1">
                              <a:latin typeface="Cambria Math" panose="02040503050406030204" pitchFamily="18" charset="0"/>
                              <a:ea typeface="Calibri" panose="020F0502020204030204" pitchFamily="34" charset="0"/>
                              <a:cs typeface="Latha" panose="020B0604020202020204" pitchFamily="34" charset="0"/>
                            </a:rPr>
                            <m:t>𝑓</m:t>
                          </m:r>
                        </m:sub>
                      </m:sSub>
                      <m:r>
                        <a:rPr lang="en-US" i="1">
                          <a:latin typeface="Cambria Math" panose="02040503050406030204" pitchFamily="18" charset="0"/>
                          <a:ea typeface="Calibri" panose="020F0502020204030204" pitchFamily="34" charset="0"/>
                          <a:cs typeface="Latha" panose="020B0604020202020204" pitchFamily="34" charset="0"/>
                        </a:rPr>
                        <m:t>𝐴</m:t>
                      </m:r>
                      <m:r>
                        <a:rPr lang="en-US" i="1">
                          <a:latin typeface="Cambria Math" panose="02040503050406030204" pitchFamily="18" charset="0"/>
                          <a:ea typeface="Calibri" panose="020F0502020204030204" pitchFamily="34" charset="0"/>
                          <a:cs typeface="Latha" panose="020B0604020202020204" pitchFamily="34" charset="0"/>
                        </a:rPr>
                        <m:t>=18.08 </m:t>
                      </m:r>
                      <m:r>
                        <a:rPr lang="en-US" i="1">
                          <a:latin typeface="Cambria Math" panose="02040503050406030204" pitchFamily="18" charset="0"/>
                          <a:ea typeface="Calibri" panose="020F0502020204030204" pitchFamily="34" charset="0"/>
                          <a:cs typeface="Latha" panose="020B0604020202020204" pitchFamily="34" charset="0"/>
                        </a:rPr>
                        <m:t>𝑘𝑔</m:t>
                      </m:r>
                      <m:r>
                        <a:rPr lang="en-US" i="1">
                          <a:latin typeface="Cambria Math" panose="02040503050406030204" pitchFamily="18" charset="0"/>
                          <a:ea typeface="Calibri" panose="020F0502020204030204" pitchFamily="34" charset="0"/>
                          <a:cs typeface="Latha" panose="020B0604020202020204" pitchFamily="34" charset="0"/>
                        </a:rPr>
                        <m:t>/</m:t>
                      </m:r>
                      <m:r>
                        <a:rPr lang="en-US" i="1">
                          <a:latin typeface="Cambria Math" panose="02040503050406030204" pitchFamily="18" charset="0"/>
                          <a:ea typeface="Calibri" panose="020F0502020204030204" pitchFamily="34" charset="0"/>
                          <a:cs typeface="Latha" panose="020B0604020202020204" pitchFamily="34" charset="0"/>
                        </a:rPr>
                        <m:t>𝑠</m:t>
                      </m:r>
                    </m:oMath>
                  </m:oMathPara>
                </a14:m>
                <a:endParaRPr lang="en-US" dirty="0">
                  <a:latin typeface="Times New Roman" panose="02020603050405020304" pitchFamily="18" charset="0"/>
                  <a:ea typeface="Calibri" panose="020F0502020204030204" pitchFamily="34" charset="0"/>
                  <a:cs typeface="Latha" panose="020B0604020202020204" pitchFamily="34" charset="0"/>
                </a:endParaRPr>
              </a:p>
            </p:txBody>
          </p:sp>
        </mc:Choice>
        <mc:Fallback xmlns="">
          <p:sp>
            <p:nvSpPr>
              <p:cNvPr id="3" name="Rectangle 2">
                <a:extLst>
                  <a:ext uri="{FF2B5EF4-FFF2-40B4-BE49-F238E27FC236}">
                    <a16:creationId xmlns:a16="http://schemas.microsoft.com/office/drawing/2014/main" id="{FC2DEF8D-84A0-46E1-BA59-51FA5D205BCF}"/>
                  </a:ext>
                </a:extLst>
              </p:cNvPr>
              <p:cNvSpPr>
                <a:spLocks noRot="1" noChangeAspect="1" noMove="1" noResize="1" noEditPoints="1" noAdjustHandles="1" noChangeArrowheads="1" noChangeShapeType="1" noTextEdit="1"/>
              </p:cNvSpPr>
              <p:nvPr/>
            </p:nvSpPr>
            <p:spPr>
              <a:xfrm>
                <a:off x="228600" y="3962400"/>
                <a:ext cx="7239000" cy="2630207"/>
              </a:xfrm>
              <a:prstGeom prst="rect">
                <a:avLst/>
              </a:prstGeom>
              <a:blipFill>
                <a:blip r:embed="rId2"/>
                <a:stretch>
                  <a:fillRect l="-253" t="-1160" b="-464"/>
                </a:stretch>
              </a:blipFill>
            </p:spPr>
            <p:txBody>
              <a:bodyPr/>
              <a:lstStyle/>
              <a:p>
                <a:r>
                  <a:rPr lang="en-US">
                    <a:noFill/>
                  </a:rPr>
                  <a:t> </a:t>
                </a:r>
              </a:p>
            </p:txBody>
          </p:sp>
        </mc:Fallback>
      </mc:AlternateContent>
    </p:spTree>
    <p:extLst>
      <p:ext uri="{BB962C8B-B14F-4D97-AF65-F5344CB8AC3E}">
        <p14:creationId xmlns:p14="http://schemas.microsoft.com/office/powerpoint/2010/main" val="4246985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69F2B1-84C1-4CE9-999A-523251524EC8}"/>
              </a:ext>
            </a:extLst>
          </p:cNvPr>
          <p:cNvPicPr>
            <a:picLocks noChangeAspect="1"/>
          </p:cNvPicPr>
          <p:nvPr/>
        </p:nvPicPr>
        <p:blipFill rotWithShape="1">
          <a:blip r:embed="rId2"/>
          <a:srcRect l="20833" t="30741" r="32500" b="32222"/>
          <a:stretch/>
        </p:blipFill>
        <p:spPr>
          <a:xfrm>
            <a:off x="457200" y="381000"/>
            <a:ext cx="6998208" cy="3124200"/>
          </a:xfrm>
          <a:prstGeom prst="rect">
            <a:avLst/>
          </a:prstGeom>
        </p:spPr>
      </p:pic>
      <p:pic>
        <p:nvPicPr>
          <p:cNvPr id="7" name="Picture 6">
            <a:extLst>
              <a:ext uri="{FF2B5EF4-FFF2-40B4-BE49-F238E27FC236}">
                <a16:creationId xmlns:a16="http://schemas.microsoft.com/office/drawing/2014/main" id="{B7A650A9-9D1B-4635-AC17-EDF4BDA84E26}"/>
              </a:ext>
            </a:extLst>
          </p:cNvPr>
          <p:cNvPicPr/>
          <p:nvPr/>
        </p:nvPicPr>
        <p:blipFill>
          <a:blip r:embed="rId3">
            <a:extLst>
              <a:ext uri="{28A0092B-C50C-407E-A947-70E740481C1C}">
                <a14:useLocalDpi xmlns:a14="http://schemas.microsoft.com/office/drawing/2010/main" val="0"/>
              </a:ext>
            </a:extLst>
          </a:blip>
          <a:stretch>
            <a:fillRect/>
          </a:stretch>
        </p:blipFill>
        <p:spPr>
          <a:xfrm>
            <a:off x="533400" y="3810000"/>
            <a:ext cx="6096000" cy="2209800"/>
          </a:xfrm>
          <a:prstGeom prst="rect">
            <a:avLst/>
          </a:prstGeom>
        </p:spPr>
      </p:pic>
    </p:spTree>
    <p:extLst>
      <p:ext uri="{BB962C8B-B14F-4D97-AF65-F5344CB8AC3E}">
        <p14:creationId xmlns:p14="http://schemas.microsoft.com/office/powerpoint/2010/main" val="4083297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97920-139D-4073-9D94-E4F01C24D3B5}"/>
              </a:ext>
            </a:extLst>
          </p:cNvPr>
          <p:cNvPicPr/>
          <p:nvPr/>
        </p:nvPicPr>
        <p:blipFill>
          <a:blip r:embed="rId2">
            <a:extLst>
              <a:ext uri="{28A0092B-C50C-407E-A947-70E740481C1C}">
                <a14:useLocalDpi xmlns:a14="http://schemas.microsoft.com/office/drawing/2010/main" val="0"/>
              </a:ext>
            </a:extLst>
          </a:blip>
          <a:stretch>
            <a:fillRect/>
          </a:stretch>
        </p:blipFill>
        <p:spPr>
          <a:xfrm>
            <a:off x="457200" y="228600"/>
            <a:ext cx="5715000" cy="2743200"/>
          </a:xfrm>
          <a:prstGeom prst="rect">
            <a:avLst/>
          </a:prstGeom>
        </p:spPr>
      </p:pic>
      <p:pic>
        <p:nvPicPr>
          <p:cNvPr id="3" name="Picture 2">
            <a:extLst>
              <a:ext uri="{FF2B5EF4-FFF2-40B4-BE49-F238E27FC236}">
                <a16:creationId xmlns:a16="http://schemas.microsoft.com/office/drawing/2014/main" id="{EB541A62-D779-4193-8717-375A1E95576C}"/>
              </a:ext>
            </a:extLst>
          </p:cNvPr>
          <p:cNvPicPr/>
          <p:nvPr/>
        </p:nvPicPr>
        <p:blipFill rotWithShape="1">
          <a:blip r:embed="rId3">
            <a:extLst>
              <a:ext uri="{28A0092B-C50C-407E-A947-70E740481C1C}">
                <a14:useLocalDpi xmlns:a14="http://schemas.microsoft.com/office/drawing/2010/main" val="0"/>
              </a:ext>
            </a:extLst>
          </a:blip>
          <a:srcRect b="42979"/>
          <a:stretch/>
        </p:blipFill>
        <p:spPr>
          <a:xfrm>
            <a:off x="609600" y="3256359"/>
            <a:ext cx="6400800" cy="3144441"/>
          </a:xfrm>
          <a:prstGeom prst="rect">
            <a:avLst/>
          </a:prstGeom>
        </p:spPr>
      </p:pic>
    </p:spTree>
    <p:extLst>
      <p:ext uri="{BB962C8B-B14F-4D97-AF65-F5344CB8AC3E}">
        <p14:creationId xmlns:p14="http://schemas.microsoft.com/office/powerpoint/2010/main" val="535467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FA1972-1801-4559-849A-5F0DA965C449}"/>
              </a:ext>
            </a:extLst>
          </p:cNvPr>
          <p:cNvPicPr/>
          <p:nvPr/>
        </p:nvPicPr>
        <p:blipFill rotWithShape="1">
          <a:blip r:embed="rId2">
            <a:extLst>
              <a:ext uri="{28A0092B-C50C-407E-A947-70E740481C1C}">
                <a14:useLocalDpi xmlns:a14="http://schemas.microsoft.com/office/drawing/2010/main" val="0"/>
              </a:ext>
            </a:extLst>
          </a:blip>
          <a:srcRect t="62548"/>
          <a:stretch/>
        </p:blipFill>
        <p:spPr>
          <a:xfrm>
            <a:off x="762000" y="838200"/>
            <a:ext cx="6629400" cy="2362200"/>
          </a:xfrm>
          <a:prstGeom prst="rect">
            <a:avLst/>
          </a:prstGeom>
        </p:spPr>
      </p:pic>
    </p:spTree>
    <p:extLst>
      <p:ext uri="{BB962C8B-B14F-4D97-AF65-F5344CB8AC3E}">
        <p14:creationId xmlns:p14="http://schemas.microsoft.com/office/powerpoint/2010/main" val="4208007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srcRect t="1386" b="15473"/>
          <a:stretch/>
        </p:blipFill>
        <p:spPr bwMode="auto">
          <a:xfrm>
            <a:off x="1943100" y="1522889"/>
            <a:ext cx="5257800" cy="2906011"/>
          </a:xfrm>
          <a:prstGeom prst="rect">
            <a:avLst/>
          </a:prstGeom>
          <a:noFill/>
          <a:ln w="9525">
            <a:noFill/>
            <a:miter lim="800000"/>
            <a:headEnd/>
            <a:tailEnd/>
          </a:ln>
          <a:effectLst/>
        </p:spPr>
      </p:pic>
      <p:sp>
        <p:nvSpPr>
          <p:cNvPr id="2" name="Title 1"/>
          <p:cNvSpPr>
            <a:spLocks noGrp="1"/>
          </p:cNvSpPr>
          <p:nvPr>
            <p:ph type="title"/>
          </p:nvPr>
        </p:nvSpPr>
        <p:spPr/>
        <p:txBody>
          <a:bodyPr/>
          <a:lstStyle/>
          <a:p>
            <a:pPr algn="ctr"/>
            <a:r>
              <a:rPr lang="en-GB" dirty="0"/>
              <a:t>Turboprop &amp; Turboshaft engine</a:t>
            </a:r>
            <a:endParaRPr lang="en-IN" dirty="0"/>
          </a:p>
        </p:txBody>
      </p:sp>
      <p:sp>
        <p:nvSpPr>
          <p:cNvPr id="3" name="Rectangle 2"/>
          <p:cNvSpPr/>
          <p:nvPr/>
        </p:nvSpPr>
        <p:spPr>
          <a:xfrm>
            <a:off x="6096" y="4272677"/>
            <a:ext cx="9144000" cy="2585323"/>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Turboprop and turboshafts usually have a free turbine or power turbine to drive the propeller or the main rotor blade(turboshafts).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Stress limitation require that the large diameter propeller rotate at a lower rate and hence a speed reducer is required.</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 Turboprops may also have a thrust component due to the jet exhaust in addition to the propeller thrust. Thus in turboprops, thrust consists of the propeller thrust and the nozzle thrust.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The total thrust of a turboprop engine is equal to the sum of the nozzle thrust and the propeller thrust.</a:t>
            </a:r>
            <a:endParaRPr lang="en-IN" dirty="0"/>
          </a:p>
        </p:txBody>
      </p:sp>
    </p:spTree>
    <p:extLst>
      <p:ext uri="{BB962C8B-B14F-4D97-AF65-F5344CB8AC3E}">
        <p14:creationId xmlns:p14="http://schemas.microsoft.com/office/powerpoint/2010/main" val="350053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3797300"/>
          </a:xfrm>
        </p:spPr>
        <p:txBody>
          <a:bodyPr>
            <a:normAutofit/>
          </a:bodyPr>
          <a:lstStyle/>
          <a:p>
            <a:br>
              <a:rPr lang="en-IN" dirty="0"/>
            </a:br>
            <a:endParaRPr lang="en-GB" dirty="0"/>
          </a:p>
        </p:txBody>
      </p:sp>
      <p:sp>
        <p:nvSpPr>
          <p:cNvPr id="3" name="Content Placeholder 2"/>
          <p:cNvSpPr>
            <a:spLocks noGrp="1"/>
          </p:cNvSpPr>
          <p:nvPr>
            <p:ph idx="4294967295"/>
          </p:nvPr>
        </p:nvSpPr>
        <p:spPr>
          <a:xfrm>
            <a:off x="0" y="1774825"/>
            <a:ext cx="8229600" cy="4625975"/>
          </a:xfrm>
        </p:spPr>
        <p:txBody>
          <a:bodyPr/>
          <a:lstStyle/>
          <a:p>
            <a:endParaRPr lang="en-IN" dirty="0"/>
          </a:p>
          <a:p>
            <a:pPr>
              <a:buNone/>
            </a:pPr>
            <a:endParaRPr lang="en-IN" dirty="0"/>
          </a:p>
        </p:txBody>
      </p:sp>
      <p:sp>
        <p:nvSpPr>
          <p:cNvPr id="102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28" name="Rectangle 4"/>
          <p:cNvSpPr>
            <a:spLocks noChangeArrowheads="1"/>
          </p:cNvSpPr>
          <p:nvPr/>
        </p:nvSpPr>
        <p:spPr bwMode="auto">
          <a:xfrm>
            <a:off x="0" y="38290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0" name="Picture 29"/>
          <p:cNvPicPr/>
          <p:nvPr/>
        </p:nvPicPr>
        <p:blipFill>
          <a:blip r:embed="rId2"/>
          <a:stretch>
            <a:fillRect/>
          </a:stretch>
        </p:blipFill>
        <p:spPr>
          <a:xfrm>
            <a:off x="3314700" y="48419"/>
            <a:ext cx="2514600" cy="2428875"/>
          </a:xfrm>
          <a:prstGeom prst="rect">
            <a:avLst/>
          </a:prstGeom>
        </p:spPr>
      </p:pic>
      <p:pic>
        <p:nvPicPr>
          <p:cNvPr id="28" name="Picture 27"/>
          <p:cNvPicPr>
            <a:picLocks noChangeAspect="1"/>
          </p:cNvPicPr>
          <p:nvPr/>
        </p:nvPicPr>
        <p:blipFill rotWithShape="1">
          <a:blip r:embed="rId3"/>
          <a:srcRect l="19167" t="33703" r="20416" b="10741"/>
          <a:stretch/>
        </p:blipFill>
        <p:spPr>
          <a:xfrm>
            <a:off x="228600" y="2525110"/>
            <a:ext cx="8305800" cy="4296104"/>
          </a:xfrm>
          <a:prstGeom prst="rect">
            <a:avLst/>
          </a:prstGeom>
        </p:spPr>
      </p:pic>
    </p:spTree>
    <p:extLst>
      <p:ext uri="{BB962C8B-B14F-4D97-AF65-F5344CB8AC3E}">
        <p14:creationId xmlns:p14="http://schemas.microsoft.com/office/powerpoint/2010/main" val="2453145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4580" name="Rectangle 4"/>
          <p:cNvSpPr>
            <a:spLocks noChangeArrowheads="1"/>
          </p:cNvSpPr>
          <p:nvPr/>
        </p:nvSpPr>
        <p:spPr bwMode="auto">
          <a:xfrm>
            <a:off x="0" y="38290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2" name="Picture 1"/>
          <p:cNvPicPr>
            <a:picLocks noChangeAspect="1"/>
          </p:cNvPicPr>
          <p:nvPr/>
        </p:nvPicPr>
        <p:blipFill rotWithShape="1">
          <a:blip r:embed="rId2"/>
          <a:srcRect l="19167" t="33704" r="35416" b="22592"/>
          <a:stretch/>
        </p:blipFill>
        <p:spPr>
          <a:xfrm>
            <a:off x="304800" y="914400"/>
            <a:ext cx="8305800" cy="4495800"/>
          </a:xfrm>
          <a:prstGeom prst="rect">
            <a:avLst/>
          </a:prstGeom>
        </p:spPr>
      </p:pic>
    </p:spTree>
    <p:extLst>
      <p:ext uri="{BB962C8B-B14F-4D97-AF65-F5344CB8AC3E}">
        <p14:creationId xmlns:p14="http://schemas.microsoft.com/office/powerpoint/2010/main" val="3798496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76FCA5-DFFF-4E6D-94F7-8CC7E65035EA}"/>
              </a:ext>
            </a:extLst>
          </p:cNvPr>
          <p:cNvSpPr/>
          <p:nvPr/>
        </p:nvSpPr>
        <p:spPr>
          <a:xfrm>
            <a:off x="152400" y="510091"/>
            <a:ext cx="8763000" cy="1477328"/>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Latha" panose="020B0604020202020204" pitchFamily="34" charset="0"/>
              </a:rPr>
              <a:t>Consider an aircraft engine flying at 200m/s with the inlet mass flow rate of 20kg/s. the propeller of the engine is having an efficiency of 0.8, which produces the thrust of 10000N, while the jet produces the thrust of 2000N. The power turbine and nozzles have the efficiencies of 0.88 and 0.92. Calculate the jet Thrust produced by the engine if the power turbine and propeller is removed.</a:t>
            </a:r>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468E50-7997-4428-ACFE-986E4383DE3A}"/>
                  </a:ext>
                </a:extLst>
              </p:cNvPr>
              <p:cNvSpPr/>
              <p:nvPr/>
            </p:nvSpPr>
            <p:spPr>
              <a:xfrm>
                <a:off x="457200" y="1987419"/>
                <a:ext cx="7620000" cy="1458669"/>
              </a:xfrm>
              <a:prstGeom prst="rect">
                <a:avLst/>
              </a:prstGeom>
            </p:spPr>
            <p:txBody>
              <a:bodyPr wrap="square">
                <a:spAutoFit/>
              </a:bodyPr>
              <a:lstStyle/>
              <a:p>
                <a:pPr algn="just">
                  <a:lnSpc>
                    <a:spcPct val="115000"/>
                  </a:lnSpc>
                  <a:spcAft>
                    <a:spcPts val="1000"/>
                  </a:spcAft>
                </a:pPr>
                <a:r>
                  <a:rPr lang="en-US" dirty="0">
                    <a:latin typeface="Times New Roman" panose="02020603050405020304" pitchFamily="18" charset="0"/>
                    <a:ea typeface="Calibri" panose="020F0502020204030204" pitchFamily="34" charset="0"/>
                    <a:cs typeface="Latha" panose="020B0604020202020204" pitchFamily="34" charset="0"/>
                  </a:rPr>
                  <a:t>Solution:</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Latha" panose="020B0604020202020204" pitchFamily="34" charset="0"/>
                  </a:rPr>
                  <a:t>The Thrust power produced by the propeller is given by</a:t>
                </a:r>
              </a:p>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Latha" panose="020B0604020202020204" pitchFamily="34" charset="0"/>
                        </a:rPr>
                        <m:t>𝐹</m:t>
                      </m:r>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𝑉</m:t>
                          </m:r>
                        </m:e>
                        <m:sub>
                          <m:r>
                            <a:rPr lang="en-US" i="1">
                              <a:latin typeface="Cambria Math" panose="02040503050406030204" pitchFamily="18" charset="0"/>
                              <a:ea typeface="Calibri" panose="020F0502020204030204" pitchFamily="34" charset="0"/>
                              <a:cs typeface="Latha" panose="020B0604020202020204" pitchFamily="34" charset="0"/>
                            </a:rPr>
                            <m:t>𝑎</m:t>
                          </m:r>
                        </m:sub>
                      </m:sSub>
                      <m:r>
                        <a:rPr lang="en-US" i="1">
                          <a:latin typeface="Cambria Math" panose="02040503050406030204" pitchFamily="18" charset="0"/>
                          <a:ea typeface="Calibri" panose="020F0502020204030204" pitchFamily="34" charset="0"/>
                          <a:cs typeface="Latha" panose="020B0604020202020204" pitchFamily="34" charset="0"/>
                        </a:rPr>
                        <m:t>=</m:t>
                      </m:r>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𝜂</m:t>
                          </m:r>
                        </m:e>
                        <m:sub>
                          <m:r>
                            <a:rPr lang="en-US" i="1">
                              <a:latin typeface="Cambria Math" panose="02040503050406030204" pitchFamily="18" charset="0"/>
                              <a:ea typeface="Calibri" panose="020F0502020204030204" pitchFamily="34" charset="0"/>
                              <a:cs typeface="Latha" panose="020B0604020202020204" pitchFamily="34" charset="0"/>
                            </a:rPr>
                            <m:t>𝑝𝑟</m:t>
                          </m:r>
                        </m:sub>
                      </m:sSub>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𝜂</m:t>
                          </m:r>
                        </m:e>
                        <m:sub>
                          <m:r>
                            <a:rPr lang="en-US" i="1">
                              <a:latin typeface="Cambria Math" panose="02040503050406030204" pitchFamily="18" charset="0"/>
                              <a:ea typeface="Calibri" panose="020F0502020204030204" pitchFamily="34" charset="0"/>
                              <a:cs typeface="Latha" panose="020B0604020202020204" pitchFamily="34" charset="0"/>
                            </a:rPr>
                            <m:t>𝑔</m:t>
                          </m:r>
                        </m:sub>
                      </m:sSub>
                      <m:sSub>
                        <m:sSubPr>
                          <m:ctrlPr>
                            <a:rPr lang="en-US" i="1">
                              <a:latin typeface="Cambria Math" panose="02040503050406030204" pitchFamily="18" charset="0"/>
                              <a:ea typeface="Calibri" panose="020F0502020204030204" pitchFamily="34" charset="0"/>
                              <a:cs typeface="Latha" panose="020B0604020202020204" pitchFamily="34" charset="0"/>
                            </a:rPr>
                          </m:ctrlPr>
                        </m:sSubPr>
                        <m:e>
                          <m:r>
                            <a:rPr lang="en-US" i="1">
                              <a:latin typeface="Cambria Math" panose="02040503050406030204" pitchFamily="18" charset="0"/>
                              <a:ea typeface="Calibri" panose="020F0502020204030204" pitchFamily="34" charset="0"/>
                              <a:cs typeface="Latha" panose="020B0604020202020204" pitchFamily="34" charset="0"/>
                            </a:rPr>
                            <m:t>𝜂</m:t>
                          </m:r>
                        </m:e>
                        <m:sub>
                          <m:r>
                            <a:rPr lang="en-US" i="1">
                              <a:latin typeface="Cambria Math" panose="02040503050406030204" pitchFamily="18" charset="0"/>
                              <a:ea typeface="Calibri" panose="020F0502020204030204" pitchFamily="34" charset="0"/>
                              <a:cs typeface="Latha" panose="020B0604020202020204" pitchFamily="34" charset="0"/>
                            </a:rPr>
                            <m:t>𝑝𝑡</m:t>
                          </m:r>
                        </m:sub>
                      </m:sSub>
                      <m:r>
                        <a:rPr lang="en-US" i="1">
                          <a:latin typeface="Cambria Math" panose="02040503050406030204" pitchFamily="18" charset="0"/>
                          <a:ea typeface="Calibri" panose="020F0502020204030204" pitchFamily="34" charset="0"/>
                          <a:cs typeface="Latha" panose="020B0604020202020204" pitchFamily="34" charset="0"/>
                        </a:rPr>
                        <m:t>𝛼</m:t>
                      </m:r>
                      <m:r>
                        <a:rPr lang="en-US">
                          <a:latin typeface="Cambria Math" panose="02040503050406030204" pitchFamily="18" charset="0"/>
                          <a:ea typeface="Calibri" panose="020F0502020204030204" pitchFamily="34" charset="0"/>
                          <a:cs typeface="Latha" panose="020B0604020202020204" pitchFamily="34" charset="0"/>
                        </a:rPr>
                        <m:t> </m:t>
                      </m:r>
                      <m:r>
                        <a:rPr lang="en-US" i="1">
                          <a:latin typeface="Cambria Math" panose="02040503050406030204" pitchFamily="18" charset="0"/>
                          <a:ea typeface="Calibri" panose="020F0502020204030204" pitchFamily="34" charset="0"/>
                          <a:cs typeface="Latha" panose="020B0604020202020204" pitchFamily="34" charset="0"/>
                        </a:rPr>
                        <m:t>𝛥</m:t>
                      </m:r>
                      <m:r>
                        <a:rPr lang="en-US" i="1">
                          <a:latin typeface="Cambria Math" panose="02040503050406030204" pitchFamily="18" charset="0"/>
                          <a:ea typeface="Calibri" panose="020F0502020204030204" pitchFamily="34" charset="0"/>
                          <a:cs typeface="Latha" panose="020B0604020202020204" pitchFamily="34" charset="0"/>
                        </a:rPr>
                        <m:t>h</m:t>
                      </m:r>
                      <m:acc>
                        <m:accPr>
                          <m:chr m:val="̇"/>
                          <m:ctrlPr>
                            <a:rPr lang="en-US" i="1">
                              <a:latin typeface="Cambria Math" panose="02040503050406030204" pitchFamily="18" charset="0"/>
                              <a:ea typeface="Calibri" panose="020F0502020204030204" pitchFamily="34" charset="0"/>
                              <a:cs typeface="Latha" panose="020B0604020202020204" pitchFamily="34" charset="0"/>
                            </a:rPr>
                          </m:ctrlPr>
                        </m:accPr>
                        <m:e>
                          <m:r>
                            <a:rPr lang="en-US" i="1">
                              <a:latin typeface="Cambria Math" panose="02040503050406030204" pitchFamily="18" charset="0"/>
                              <a:ea typeface="Calibri" panose="020F0502020204030204" pitchFamily="34" charset="0"/>
                              <a:cs typeface="Latha" panose="020B0604020202020204" pitchFamily="34" charset="0"/>
                            </a:rPr>
                            <m:t>𝑚</m:t>
                          </m:r>
                        </m:e>
                      </m:acc>
                    </m:oMath>
                  </m:oMathPara>
                </a14:m>
                <a:endParaRPr lang="en-US" dirty="0">
                  <a:latin typeface="Times New Roman" panose="02020603050405020304" pitchFamily="18" charset="0"/>
                  <a:ea typeface="Calibri" panose="020F0502020204030204" pitchFamily="34" charset="0"/>
                  <a:cs typeface="Latha" panose="020B0604020202020204" pitchFamily="34" charset="0"/>
                </a:endParaRPr>
              </a:p>
            </p:txBody>
          </p:sp>
        </mc:Choice>
        <mc:Fallback xmlns="">
          <p:sp>
            <p:nvSpPr>
              <p:cNvPr id="3" name="Rectangle 2">
                <a:extLst>
                  <a:ext uri="{FF2B5EF4-FFF2-40B4-BE49-F238E27FC236}">
                    <a16:creationId xmlns:a16="http://schemas.microsoft.com/office/drawing/2014/main" id="{AE468E50-7997-4428-ACFE-986E4383DE3A}"/>
                  </a:ext>
                </a:extLst>
              </p:cNvPr>
              <p:cNvSpPr>
                <a:spLocks noRot="1" noChangeAspect="1" noMove="1" noResize="1" noEditPoints="1" noAdjustHandles="1" noChangeArrowheads="1" noChangeShapeType="1" noTextEdit="1"/>
              </p:cNvSpPr>
              <p:nvPr/>
            </p:nvSpPr>
            <p:spPr>
              <a:xfrm>
                <a:off x="457200" y="1987419"/>
                <a:ext cx="7620000" cy="1458669"/>
              </a:xfrm>
              <a:prstGeom prst="rect">
                <a:avLst/>
              </a:prstGeom>
              <a:blipFill>
                <a:blip r:embed="rId2"/>
                <a:stretch>
                  <a:fillRect l="-640" t="-8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80432E57-6D87-4E2D-8010-D28FB00ABF6B}"/>
                  </a:ext>
                </a:extLst>
              </p:cNvPr>
              <p:cNvSpPr/>
              <p:nvPr/>
            </p:nvSpPr>
            <p:spPr>
              <a:xfrm>
                <a:off x="152400" y="3635900"/>
                <a:ext cx="9220200" cy="2808141"/>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Times New Roman" panose="02020603050405020304" pitchFamily="18" charset="0"/>
                          <a:cs typeface="Latha" panose="020B0604020202020204" pitchFamily="34" charset="0"/>
                        </a:rPr>
                        <m:t>→</m:t>
                      </m:r>
                      <m:r>
                        <a:rPr lang="en-US" sz="2000" i="1">
                          <a:latin typeface="Cambria Math" panose="02040503050406030204" pitchFamily="18" charset="0"/>
                          <a:ea typeface="Calibri" panose="020F0502020204030204" pitchFamily="34" charset="0"/>
                          <a:cs typeface="Latha" panose="020B0604020202020204" pitchFamily="34" charset="0"/>
                        </a:rPr>
                        <m:t>𝛼</m:t>
                      </m:r>
                      <m:r>
                        <a:rPr lang="en-US" sz="2000">
                          <a:latin typeface="Cambria Math" panose="02040503050406030204" pitchFamily="18" charset="0"/>
                          <a:ea typeface="Calibri" panose="020F0502020204030204" pitchFamily="34" charset="0"/>
                          <a:cs typeface="Latha" panose="020B0604020202020204" pitchFamily="34" charset="0"/>
                        </a:rPr>
                        <m:t> </m:t>
                      </m:r>
                      <m:r>
                        <a:rPr lang="en-US" sz="2000" i="1">
                          <a:latin typeface="Cambria Math" panose="02040503050406030204" pitchFamily="18" charset="0"/>
                          <a:ea typeface="Calibri" panose="020F0502020204030204" pitchFamily="34" charset="0"/>
                          <a:cs typeface="Latha" panose="020B0604020202020204" pitchFamily="34" charset="0"/>
                        </a:rPr>
                        <m:t>𝛥</m:t>
                      </m:r>
                      <m:r>
                        <a:rPr lang="en-US" sz="2000" i="1">
                          <a:latin typeface="Cambria Math" panose="02040503050406030204" pitchFamily="18" charset="0"/>
                          <a:ea typeface="Calibri" panose="020F0502020204030204" pitchFamily="34" charset="0"/>
                          <a:cs typeface="Latha" panose="020B0604020202020204" pitchFamily="34" charset="0"/>
                        </a:rPr>
                        <m:t>h</m:t>
                      </m:r>
                      <m:r>
                        <a:rPr lang="en-US" sz="2000" i="1">
                          <a:latin typeface="Cambria Math" panose="02040503050406030204" pitchFamily="18" charset="0"/>
                          <a:ea typeface="Calibri" panose="020F0502020204030204" pitchFamily="34" charset="0"/>
                          <a:cs typeface="Latha" panose="020B0604020202020204" pitchFamily="34" charset="0"/>
                        </a:rPr>
                        <m:t>=</m:t>
                      </m:r>
                      <m:f>
                        <m:fPr>
                          <m:ctrlPr>
                            <a:rPr lang="en-US" sz="2000" i="1">
                              <a:latin typeface="Cambria Math" panose="02040503050406030204" pitchFamily="18" charset="0"/>
                              <a:ea typeface="Calibri" panose="020F0502020204030204" pitchFamily="34" charset="0"/>
                              <a:cs typeface="Latha" panose="020B0604020202020204" pitchFamily="34" charset="0"/>
                            </a:rPr>
                          </m:ctrlPr>
                        </m:fPr>
                        <m:num>
                          <m:r>
                            <a:rPr lang="en-US" sz="2000" i="1">
                              <a:latin typeface="Cambria Math" panose="02040503050406030204" pitchFamily="18" charset="0"/>
                              <a:ea typeface="Calibri" panose="020F0502020204030204" pitchFamily="34" charset="0"/>
                              <a:cs typeface="Latha" panose="020B0604020202020204" pitchFamily="34" charset="0"/>
                            </a:rPr>
                            <m:t>𝐹</m:t>
                          </m:r>
                          <m:sSub>
                            <m:sSubPr>
                              <m:ctrlPr>
                                <a:rPr lang="en-US" sz="2000" i="1">
                                  <a:latin typeface="Cambria Math" panose="02040503050406030204" pitchFamily="18" charset="0"/>
                                  <a:ea typeface="Calibri" panose="020F0502020204030204" pitchFamily="34" charset="0"/>
                                  <a:cs typeface="Latha" panose="020B0604020202020204" pitchFamily="34" charset="0"/>
                                </a:rPr>
                              </m:ctrlPr>
                            </m:sSubPr>
                            <m:e>
                              <m:r>
                                <a:rPr lang="en-US" sz="2000" i="1">
                                  <a:latin typeface="Cambria Math" panose="02040503050406030204" pitchFamily="18" charset="0"/>
                                  <a:ea typeface="Calibri" panose="020F0502020204030204" pitchFamily="34" charset="0"/>
                                  <a:cs typeface="Latha" panose="020B0604020202020204" pitchFamily="34" charset="0"/>
                                </a:rPr>
                                <m:t>𝑉</m:t>
                              </m:r>
                            </m:e>
                            <m:sub>
                              <m:r>
                                <a:rPr lang="en-US" sz="2000" i="1">
                                  <a:latin typeface="Cambria Math" panose="02040503050406030204" pitchFamily="18" charset="0"/>
                                  <a:ea typeface="Calibri" panose="020F0502020204030204" pitchFamily="34" charset="0"/>
                                  <a:cs typeface="Latha" panose="020B0604020202020204" pitchFamily="34" charset="0"/>
                                </a:rPr>
                                <m:t>𝑎</m:t>
                              </m:r>
                            </m:sub>
                          </m:sSub>
                        </m:num>
                        <m:den>
                          <m:sSub>
                            <m:sSubPr>
                              <m:ctrlPr>
                                <a:rPr lang="en-US" sz="2000" i="1">
                                  <a:latin typeface="Cambria Math" panose="02040503050406030204" pitchFamily="18" charset="0"/>
                                  <a:ea typeface="Calibri" panose="020F0502020204030204" pitchFamily="34" charset="0"/>
                                  <a:cs typeface="Latha" panose="020B0604020202020204" pitchFamily="34" charset="0"/>
                                </a:rPr>
                              </m:ctrlPr>
                            </m:sSubPr>
                            <m:e>
                              <m:r>
                                <a:rPr lang="en-US" sz="2000" i="1">
                                  <a:latin typeface="Cambria Math" panose="02040503050406030204" pitchFamily="18" charset="0"/>
                                  <a:ea typeface="Calibri" panose="020F0502020204030204" pitchFamily="34" charset="0"/>
                                  <a:cs typeface="Latha" panose="020B0604020202020204" pitchFamily="34" charset="0"/>
                                </a:rPr>
                                <m:t>𝜂</m:t>
                              </m:r>
                            </m:e>
                            <m:sub>
                              <m:r>
                                <a:rPr lang="en-US" sz="2000" i="1">
                                  <a:latin typeface="Cambria Math" panose="02040503050406030204" pitchFamily="18" charset="0"/>
                                  <a:ea typeface="Calibri" panose="020F0502020204030204" pitchFamily="34" charset="0"/>
                                  <a:cs typeface="Latha" panose="020B0604020202020204" pitchFamily="34" charset="0"/>
                                </a:rPr>
                                <m:t>𝑝𝑟</m:t>
                              </m:r>
                            </m:sub>
                          </m:sSub>
                          <m:sSub>
                            <m:sSubPr>
                              <m:ctrlPr>
                                <a:rPr lang="en-US" sz="2000" i="1">
                                  <a:latin typeface="Cambria Math" panose="02040503050406030204" pitchFamily="18" charset="0"/>
                                  <a:ea typeface="Calibri" panose="020F0502020204030204" pitchFamily="34" charset="0"/>
                                  <a:cs typeface="Latha" panose="020B0604020202020204" pitchFamily="34" charset="0"/>
                                </a:rPr>
                              </m:ctrlPr>
                            </m:sSubPr>
                            <m:e>
                              <m:r>
                                <a:rPr lang="en-US" sz="2000" i="1">
                                  <a:latin typeface="Cambria Math" panose="02040503050406030204" pitchFamily="18" charset="0"/>
                                  <a:ea typeface="Calibri" panose="020F0502020204030204" pitchFamily="34" charset="0"/>
                                  <a:cs typeface="Latha" panose="020B0604020202020204" pitchFamily="34" charset="0"/>
                                </a:rPr>
                                <m:t>𝜂</m:t>
                              </m:r>
                            </m:e>
                            <m:sub>
                              <m:r>
                                <a:rPr lang="en-US" sz="2000" i="1">
                                  <a:latin typeface="Cambria Math" panose="02040503050406030204" pitchFamily="18" charset="0"/>
                                  <a:ea typeface="Calibri" panose="020F0502020204030204" pitchFamily="34" charset="0"/>
                                  <a:cs typeface="Latha" panose="020B0604020202020204" pitchFamily="34" charset="0"/>
                                </a:rPr>
                                <m:t>𝑔</m:t>
                              </m:r>
                            </m:sub>
                          </m:sSub>
                          <m:sSub>
                            <m:sSubPr>
                              <m:ctrlPr>
                                <a:rPr lang="en-US" sz="2000" i="1">
                                  <a:latin typeface="Cambria Math" panose="02040503050406030204" pitchFamily="18" charset="0"/>
                                  <a:ea typeface="Calibri" panose="020F0502020204030204" pitchFamily="34" charset="0"/>
                                  <a:cs typeface="Latha" panose="020B0604020202020204" pitchFamily="34" charset="0"/>
                                </a:rPr>
                              </m:ctrlPr>
                            </m:sSubPr>
                            <m:e>
                              <m:r>
                                <a:rPr lang="en-US" sz="2000" i="1">
                                  <a:latin typeface="Cambria Math" panose="02040503050406030204" pitchFamily="18" charset="0"/>
                                  <a:ea typeface="Calibri" panose="020F0502020204030204" pitchFamily="34" charset="0"/>
                                  <a:cs typeface="Latha" panose="020B0604020202020204" pitchFamily="34" charset="0"/>
                                </a:rPr>
                                <m:t>𝜂</m:t>
                              </m:r>
                            </m:e>
                            <m:sub>
                              <m:r>
                                <a:rPr lang="en-US" sz="2000" i="1">
                                  <a:latin typeface="Cambria Math" panose="02040503050406030204" pitchFamily="18" charset="0"/>
                                  <a:ea typeface="Calibri" panose="020F0502020204030204" pitchFamily="34" charset="0"/>
                                  <a:cs typeface="Latha" panose="020B0604020202020204" pitchFamily="34" charset="0"/>
                                </a:rPr>
                                <m:t>𝑝𝑡</m:t>
                              </m:r>
                            </m:sub>
                          </m:sSub>
                          <m:acc>
                            <m:accPr>
                              <m:chr m:val="̇"/>
                              <m:ctrlPr>
                                <a:rPr lang="en-US" sz="2000" i="1">
                                  <a:latin typeface="Cambria Math" panose="02040503050406030204" pitchFamily="18" charset="0"/>
                                  <a:ea typeface="Calibri" panose="020F0502020204030204" pitchFamily="34" charset="0"/>
                                  <a:cs typeface="Latha" panose="020B0604020202020204" pitchFamily="34" charset="0"/>
                                </a:rPr>
                              </m:ctrlPr>
                            </m:accPr>
                            <m:e>
                              <m:r>
                                <a:rPr lang="en-US" sz="2000" i="1">
                                  <a:latin typeface="Cambria Math" panose="02040503050406030204" pitchFamily="18" charset="0"/>
                                  <a:ea typeface="Calibri" panose="020F0502020204030204" pitchFamily="34" charset="0"/>
                                  <a:cs typeface="Latha" panose="020B0604020202020204" pitchFamily="34" charset="0"/>
                                </a:rPr>
                                <m:t>𝑚</m:t>
                              </m:r>
                            </m:e>
                          </m:acc>
                        </m:den>
                      </m:f>
                      <m:r>
                        <a:rPr lang="en-US" sz="2000" i="1">
                          <a:latin typeface="Cambria Math" panose="02040503050406030204" pitchFamily="18" charset="0"/>
                          <a:ea typeface="Times New Roman" panose="02020603050405020304" pitchFamily="18" charset="0"/>
                          <a:cs typeface="Latha" panose="020B0604020202020204" pitchFamily="34" charset="0"/>
                        </a:rPr>
                        <m:t>=</m:t>
                      </m:r>
                      <m:f>
                        <m:fPr>
                          <m:ctrlPr>
                            <a:rPr lang="en-US" sz="2000" i="1">
                              <a:latin typeface="Cambria Math" panose="02040503050406030204" pitchFamily="18" charset="0"/>
                              <a:ea typeface="Times New Roman" panose="02020603050405020304" pitchFamily="18" charset="0"/>
                              <a:cs typeface="Latha" panose="020B0604020202020204" pitchFamily="34" charset="0"/>
                            </a:rPr>
                          </m:ctrlPr>
                        </m:fPr>
                        <m:num>
                          <m:r>
                            <a:rPr lang="en-US" sz="2000" i="1">
                              <a:latin typeface="Cambria Math" panose="02040503050406030204" pitchFamily="18" charset="0"/>
                              <a:ea typeface="Times New Roman" panose="02020603050405020304" pitchFamily="18" charset="0"/>
                              <a:cs typeface="Latha" panose="020B0604020202020204" pitchFamily="34" charset="0"/>
                            </a:rPr>
                            <m:t>100</m:t>
                          </m:r>
                          <m:r>
                            <a:rPr lang="en-US" sz="2000" b="0" i="1" smtClean="0">
                              <a:latin typeface="Cambria Math" panose="02040503050406030204" pitchFamily="18" charset="0"/>
                              <a:ea typeface="Times New Roman" panose="02020603050405020304" pitchFamily="18" charset="0"/>
                              <a:cs typeface="Latha" panose="020B0604020202020204" pitchFamily="34" charset="0"/>
                            </a:rPr>
                            <m:t>0</m:t>
                          </m:r>
                          <m:r>
                            <a:rPr lang="en-US" sz="2000" i="1">
                              <a:latin typeface="Cambria Math" panose="02040503050406030204" pitchFamily="18" charset="0"/>
                              <a:ea typeface="Times New Roman" panose="02020603050405020304" pitchFamily="18" charset="0"/>
                              <a:cs typeface="Latha" panose="020B0604020202020204" pitchFamily="34" charset="0"/>
                            </a:rPr>
                            <m:t>0×200</m:t>
                          </m:r>
                        </m:num>
                        <m:den>
                          <m:r>
                            <a:rPr lang="en-US" sz="2000" i="1">
                              <a:latin typeface="Cambria Math" panose="02040503050406030204" pitchFamily="18" charset="0"/>
                              <a:ea typeface="Times New Roman" panose="02020603050405020304" pitchFamily="18" charset="0"/>
                              <a:cs typeface="Latha" panose="020B0604020202020204" pitchFamily="34" charset="0"/>
                            </a:rPr>
                            <m:t>0.8×0.99×0.88</m:t>
                          </m:r>
                          <m:r>
                            <a:rPr lang="en-US" sz="2000" b="0" i="1" smtClean="0">
                              <a:latin typeface="Cambria Math" panose="02040503050406030204" pitchFamily="18" charset="0"/>
                              <a:ea typeface="Times New Roman" panose="02020603050405020304" pitchFamily="18" charset="0"/>
                              <a:cs typeface="Latha" panose="020B0604020202020204" pitchFamily="34" charset="0"/>
                            </a:rPr>
                            <m:t>×20</m:t>
                          </m:r>
                        </m:den>
                      </m:f>
                      <m:r>
                        <a:rPr lang="en-US" sz="2000" i="1">
                          <a:latin typeface="Cambria Math" panose="02040503050406030204" pitchFamily="18" charset="0"/>
                          <a:ea typeface="Times New Roman" panose="02020603050405020304" pitchFamily="18" charset="0"/>
                          <a:cs typeface="Latha" panose="020B0604020202020204" pitchFamily="34" charset="0"/>
                        </a:rPr>
                        <m:t>=14</m:t>
                      </m:r>
                      <m:r>
                        <a:rPr lang="en-US" sz="2000" b="0" i="1" smtClean="0">
                          <a:latin typeface="Cambria Math" panose="02040503050406030204" pitchFamily="18" charset="0"/>
                          <a:ea typeface="Times New Roman" panose="02020603050405020304" pitchFamily="18" charset="0"/>
                          <a:cs typeface="Latha" panose="020B0604020202020204" pitchFamily="34" charset="0"/>
                        </a:rPr>
                        <m:t>3480.25</m:t>
                      </m:r>
                      <m:r>
                        <a:rPr lang="en-US" sz="2000" i="1">
                          <a:latin typeface="Cambria Math" panose="02040503050406030204" pitchFamily="18" charset="0"/>
                          <a:ea typeface="Times New Roman" panose="02020603050405020304" pitchFamily="18" charset="0"/>
                          <a:cs typeface="Latha" panose="020B0604020202020204" pitchFamily="34" charset="0"/>
                        </a:rPr>
                        <m:t> </m:t>
                      </m:r>
                      <m:r>
                        <a:rPr lang="en-US" sz="2000" i="1">
                          <a:latin typeface="Cambria Math" panose="02040503050406030204" pitchFamily="18" charset="0"/>
                          <a:ea typeface="Times New Roman" panose="02020603050405020304" pitchFamily="18" charset="0"/>
                          <a:cs typeface="Latha" panose="020B0604020202020204" pitchFamily="34" charset="0"/>
                        </a:rPr>
                        <m:t>𝐽</m:t>
                      </m:r>
                      <m:r>
                        <a:rPr lang="en-US" sz="2000" i="1">
                          <a:latin typeface="Cambria Math" panose="02040503050406030204" pitchFamily="18" charset="0"/>
                          <a:ea typeface="Times New Roman" panose="02020603050405020304" pitchFamily="18" charset="0"/>
                          <a:cs typeface="Latha" panose="020B0604020202020204" pitchFamily="34" charset="0"/>
                        </a:rPr>
                        <m:t>/</m:t>
                      </m:r>
                      <m:r>
                        <a:rPr lang="en-US" sz="2000" i="1">
                          <a:latin typeface="Cambria Math" panose="02040503050406030204" pitchFamily="18" charset="0"/>
                          <a:ea typeface="Times New Roman" panose="02020603050405020304" pitchFamily="18" charset="0"/>
                          <a:cs typeface="Latha" panose="020B0604020202020204" pitchFamily="34" charset="0"/>
                        </a:rPr>
                        <m:t>𝑘𝑔</m:t>
                      </m:r>
                    </m:oMath>
                  </m:oMathPara>
                </a14:m>
                <a:endParaRPr lang="en-US" sz="2000" dirty="0">
                  <a:latin typeface="Times New Roman" panose="02020603050405020304" pitchFamily="18" charset="0"/>
                  <a:ea typeface="Calibri" panose="020F0502020204030204" pitchFamily="34" charset="0"/>
                  <a:cs typeface="Latha" panose="020B0604020202020204" pitchFamily="34" charset="0"/>
                </a:endParaRPr>
              </a:p>
              <a:p>
                <a:pPr algn="just">
                  <a:lnSpc>
                    <a:spcPct val="115000"/>
                  </a:lnSpc>
                  <a:spcAft>
                    <a:spcPts val="1000"/>
                  </a:spcAft>
                  <a:tabLst>
                    <a:tab pos="2971800" algn="ctr"/>
                    <a:tab pos="5943600" algn="r"/>
                    <a:tab pos="457200" algn="l"/>
                  </a:tabLst>
                </a:pPr>
                <a:r>
                  <a:rPr lang="en-US" sz="2000" dirty="0">
                    <a:latin typeface="Times New Roman" panose="02020603050405020304" pitchFamily="18" charset="0"/>
                    <a:ea typeface="Times New Roman" panose="02020603050405020304" pitchFamily="18" charset="0"/>
                    <a:cs typeface="Latha" panose="020B0604020202020204" pitchFamily="34" charset="0"/>
                  </a:rPr>
                  <a:t>The nozzle thrust is given by</a:t>
                </a:r>
                <a:endParaRPr lang="en-US" sz="2000" dirty="0">
                  <a:latin typeface="Times New Roman" panose="02020603050405020304" pitchFamily="18" charset="0"/>
                  <a:ea typeface="Calibri" panose="020F0502020204030204" pitchFamily="34" charset="0"/>
                  <a:cs typeface="Latha" panose="020B0604020202020204" pitchFamily="34" charset="0"/>
                </a:endParaRPr>
              </a:p>
              <a:p>
                <a:pPr algn="ct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ctrlPr>
                        </m:sSubPr>
                        <m:e>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𝐹</m:t>
                          </m:r>
                        </m:e>
                        <m:sub>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𝑛</m:t>
                          </m:r>
                        </m:sub>
                      </m:sSub>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m:t>
                      </m:r>
                      <m:acc>
                        <m:accPr>
                          <m:chr m:val="̇"/>
                          <m:ctrlP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ctrlPr>
                        </m:accPr>
                        <m:e>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𝑚</m:t>
                          </m:r>
                        </m:e>
                      </m:acc>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m:t>
                      </m:r>
                      <m:sSub>
                        <m:sSubPr>
                          <m:ctrlP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ctrlPr>
                        </m:sSubPr>
                        <m:e>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𝑉</m:t>
                          </m:r>
                        </m:e>
                        <m:sub>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𝑒</m:t>
                          </m:r>
                        </m:sub>
                      </m:sSub>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m:t>
                      </m:r>
                      <m:sSub>
                        <m:sSubPr>
                          <m:ctrlP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ctrlPr>
                        </m:sSubPr>
                        <m:e>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𝑉</m:t>
                          </m:r>
                        </m:e>
                        <m:sub>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𝑎</m:t>
                          </m:r>
                        </m:sub>
                      </m:sSub>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m:t>
                      </m:r>
                    </m:oMath>
                  </m:oMathPara>
                </a14:m>
                <a:endParaRPr lang="en-US" sz="2000" dirty="0">
                  <a:latin typeface="Times New Roman" panose="02020603050405020304" pitchFamily="18" charset="0"/>
                  <a:ea typeface="Calibri" panose="020F0502020204030204" pitchFamily="34" charset="0"/>
                  <a:cs typeface="Latha" panose="020B0604020202020204" pitchFamily="34" charset="0"/>
                </a:endParaRPr>
              </a:p>
              <a:p>
                <a:pPr algn="ctr">
                  <a:lnSpc>
                    <a:spcPct val="115000"/>
                  </a:lnSpc>
                  <a:spcAft>
                    <a:spcPts val="1000"/>
                  </a:spcAft>
                </a:pPr>
                <a14:m>
                  <m:oMathPara xmlns:m="http://schemas.openxmlformats.org/officeDocument/2006/math">
                    <m:oMathParaPr>
                      <m:jc m:val="centerGroup"/>
                    </m:oMathParaPr>
                    <m:oMath xmlns:m="http://schemas.openxmlformats.org/officeDocument/2006/math">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2000=</m:t>
                      </m:r>
                      <m:r>
                        <a:rPr lang="en-US">
                          <a:solidFill>
                            <a:srgbClr val="000000"/>
                          </a:solidFill>
                          <a:effectLst/>
                          <a:latin typeface="Cambria Math" panose="02040503050406030204" pitchFamily="18" charset="0"/>
                          <a:ea typeface="Calibri" panose="020F0502020204030204" pitchFamily="34" charset="0"/>
                          <a:cs typeface="Latha" panose="020B0604020202020204" pitchFamily="34" charset="0"/>
                        </a:rPr>
                        <m:t>20</m:t>
                      </m:r>
                      <m:d>
                        <m:dPr>
                          <m:ctrlP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ctrlPr>
                        </m:dPr>
                        <m:e>
                          <m:sSub>
                            <m:sSubPr>
                              <m:ctrlP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ctrlPr>
                            </m:sSubPr>
                            <m:e>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𝑉</m:t>
                              </m:r>
                            </m:e>
                            <m:sub>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𝑒</m:t>
                              </m:r>
                            </m:sub>
                          </m:sSub>
                          <m:r>
                            <a:rPr lang="en-US" i="1">
                              <a:solidFill>
                                <a:srgbClr val="000000"/>
                              </a:solidFill>
                              <a:effectLst/>
                              <a:latin typeface="Cambria Math" panose="02040503050406030204" pitchFamily="18" charset="0"/>
                              <a:ea typeface="Calibri" panose="020F0502020204030204" pitchFamily="34" charset="0"/>
                              <a:cs typeface="Latha" panose="020B0604020202020204" pitchFamily="34" charset="0"/>
                            </a:rPr>
                            <m:t>−200</m:t>
                          </m:r>
                        </m:e>
                      </m:d>
                    </m:oMath>
                  </m:oMathPara>
                </a14:m>
                <a:endParaRPr lang="en-US" sz="2000" dirty="0">
                  <a:latin typeface="Times New Roman" panose="02020603050405020304" pitchFamily="18" charset="0"/>
                  <a:ea typeface="Calibri" panose="020F0502020204030204" pitchFamily="34" charset="0"/>
                  <a:cs typeface="Latha" panose="020B0604020202020204" pitchFamily="34" charset="0"/>
                </a:endParaRPr>
              </a:p>
              <a:p>
                <a:pPr algn="ct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i="1">
                              <a:solidFill>
                                <a:srgbClr val="000000"/>
                              </a:solidFill>
                              <a:effectLst/>
                              <a:latin typeface="Cambria Math" panose="02040503050406030204" pitchFamily="18" charset="0"/>
                              <a:ea typeface="Times New Roman" panose="02020603050405020304" pitchFamily="18" charset="0"/>
                              <a:cs typeface="Latha" panose="020B0604020202020204" pitchFamily="34" charset="0"/>
                            </a:rPr>
                          </m:ctrlPr>
                        </m:sSubPr>
                        <m:e>
                          <m:r>
                            <a:rPr lang="en-US" i="1">
                              <a:solidFill>
                                <a:srgbClr val="000000"/>
                              </a:solidFill>
                              <a:effectLst/>
                              <a:latin typeface="Cambria Math" panose="02040503050406030204" pitchFamily="18" charset="0"/>
                              <a:ea typeface="Times New Roman" panose="02020603050405020304" pitchFamily="18" charset="0"/>
                              <a:cs typeface="Latha" panose="020B0604020202020204" pitchFamily="34" charset="0"/>
                            </a:rPr>
                            <m:t>𝑉</m:t>
                          </m:r>
                        </m:e>
                        <m:sub>
                          <m:r>
                            <a:rPr lang="en-US" i="1">
                              <a:solidFill>
                                <a:srgbClr val="000000"/>
                              </a:solidFill>
                              <a:effectLst/>
                              <a:latin typeface="Cambria Math" panose="02040503050406030204" pitchFamily="18" charset="0"/>
                              <a:ea typeface="Times New Roman" panose="02020603050405020304" pitchFamily="18" charset="0"/>
                              <a:cs typeface="Latha" panose="020B0604020202020204" pitchFamily="34" charset="0"/>
                            </a:rPr>
                            <m:t>𝑒</m:t>
                          </m:r>
                        </m:sub>
                      </m:sSub>
                      <m:r>
                        <a:rPr lang="en-US" i="1">
                          <a:solidFill>
                            <a:srgbClr val="000000"/>
                          </a:solidFill>
                          <a:effectLst/>
                          <a:latin typeface="Cambria Math" panose="02040503050406030204" pitchFamily="18" charset="0"/>
                          <a:ea typeface="Times New Roman" panose="02020603050405020304" pitchFamily="18" charset="0"/>
                          <a:cs typeface="Latha" panose="020B0604020202020204" pitchFamily="34" charset="0"/>
                        </a:rPr>
                        <m:t>=300</m:t>
                      </m:r>
                      <m:r>
                        <a:rPr lang="en-US" i="1">
                          <a:solidFill>
                            <a:srgbClr val="000000"/>
                          </a:solidFill>
                          <a:effectLst/>
                          <a:latin typeface="Cambria Math" panose="02040503050406030204" pitchFamily="18" charset="0"/>
                          <a:ea typeface="Times New Roman" panose="02020603050405020304" pitchFamily="18" charset="0"/>
                          <a:cs typeface="Latha" panose="020B0604020202020204" pitchFamily="34" charset="0"/>
                        </a:rPr>
                        <m:t>𝑚</m:t>
                      </m:r>
                      <m:r>
                        <a:rPr lang="en-US" i="1">
                          <a:solidFill>
                            <a:srgbClr val="000000"/>
                          </a:solidFill>
                          <a:effectLst/>
                          <a:latin typeface="Cambria Math" panose="02040503050406030204" pitchFamily="18" charset="0"/>
                          <a:ea typeface="Times New Roman" panose="02020603050405020304" pitchFamily="18" charset="0"/>
                          <a:cs typeface="Latha" panose="020B0604020202020204" pitchFamily="34" charset="0"/>
                        </a:rPr>
                        <m:t>/</m:t>
                      </m:r>
                      <m:r>
                        <a:rPr lang="en-US" i="1">
                          <a:solidFill>
                            <a:srgbClr val="000000"/>
                          </a:solidFill>
                          <a:effectLst/>
                          <a:latin typeface="Cambria Math" panose="02040503050406030204" pitchFamily="18" charset="0"/>
                          <a:ea typeface="Times New Roman" panose="02020603050405020304" pitchFamily="18" charset="0"/>
                          <a:cs typeface="Latha" panose="020B0604020202020204" pitchFamily="34" charset="0"/>
                        </a:rPr>
                        <m:t>𝑠</m:t>
                      </m:r>
                    </m:oMath>
                  </m:oMathPara>
                </a14:m>
                <a:endParaRPr lang="en-US" sz="2000" dirty="0">
                  <a:latin typeface="Times New Roman" panose="02020603050405020304" pitchFamily="18" charset="0"/>
                  <a:ea typeface="Calibri" panose="020F0502020204030204" pitchFamily="34" charset="0"/>
                  <a:cs typeface="Latha" panose="020B0604020202020204" pitchFamily="34" charset="0"/>
                </a:endParaRPr>
              </a:p>
            </p:txBody>
          </p:sp>
        </mc:Choice>
        <mc:Fallback>
          <p:sp>
            <p:nvSpPr>
              <p:cNvPr id="4" name="Rectangle 3">
                <a:extLst>
                  <a:ext uri="{FF2B5EF4-FFF2-40B4-BE49-F238E27FC236}">
                    <a16:creationId xmlns:a16="http://schemas.microsoft.com/office/drawing/2014/main" id="{80432E57-6D87-4E2D-8010-D28FB00ABF6B}"/>
                  </a:ext>
                </a:extLst>
              </p:cNvPr>
              <p:cNvSpPr>
                <a:spLocks noRot="1" noChangeAspect="1" noMove="1" noResize="1" noEditPoints="1" noAdjustHandles="1" noChangeArrowheads="1" noChangeShapeType="1" noTextEdit="1"/>
              </p:cNvSpPr>
              <p:nvPr/>
            </p:nvSpPr>
            <p:spPr>
              <a:xfrm>
                <a:off x="152400" y="3635900"/>
                <a:ext cx="9220200" cy="2808141"/>
              </a:xfrm>
              <a:prstGeom prst="rect">
                <a:avLst/>
              </a:prstGeom>
              <a:blipFill>
                <a:blip r:embed="rId3"/>
                <a:stretch>
                  <a:fillRect l="-661"/>
                </a:stretch>
              </a:blipFill>
            </p:spPr>
            <p:txBody>
              <a:bodyPr/>
              <a:lstStyle/>
              <a:p>
                <a:r>
                  <a:rPr lang="en-US">
                    <a:noFill/>
                  </a:rPr>
                  <a:t> </a:t>
                </a:r>
              </a:p>
            </p:txBody>
          </p:sp>
        </mc:Fallback>
      </mc:AlternateContent>
    </p:spTree>
    <p:extLst>
      <p:ext uri="{BB962C8B-B14F-4D97-AF65-F5344CB8AC3E}">
        <p14:creationId xmlns:p14="http://schemas.microsoft.com/office/powerpoint/2010/main" val="2619565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76F96C6-6431-4102-B660-0A5F6520FDF6}"/>
                  </a:ext>
                </a:extLst>
              </p:cNvPr>
              <p:cNvSpPr/>
              <p:nvPr/>
            </p:nvSpPr>
            <p:spPr>
              <a:xfrm>
                <a:off x="228600" y="304800"/>
                <a:ext cx="8686800" cy="6067687"/>
              </a:xfrm>
              <a:prstGeom prst="rect">
                <a:avLst/>
              </a:prstGeom>
            </p:spPr>
            <p:txBody>
              <a:bodyPr wrap="square">
                <a:spAutoFit/>
              </a:bodyPr>
              <a:lstStyle/>
              <a:p>
                <a:pPr algn="just">
                  <a:lnSpc>
                    <a:spcPct val="115000"/>
                  </a:lnSpc>
                  <a:spcAft>
                    <a:spcPts val="1000"/>
                  </a:spcAft>
                </a:pPr>
                <a:r>
                  <a:rPr lang="en-US" sz="2000" dirty="0">
                    <a:solidFill>
                      <a:srgbClr val="000000"/>
                    </a:solidFill>
                    <a:latin typeface="Times New Roman" panose="02020603050405020304" pitchFamily="18" charset="0"/>
                    <a:ea typeface="Times New Roman" panose="02020603050405020304" pitchFamily="18" charset="0"/>
                    <a:cs typeface="Latha" panose="020B0604020202020204" pitchFamily="34" charset="0"/>
                  </a:rPr>
                  <a:t>We know that</a:t>
                </a:r>
                <a:endParaRPr lang="en-US" sz="2400" dirty="0">
                  <a:latin typeface="Times New Roman" panose="02020603050405020304" pitchFamily="18" charset="0"/>
                  <a:ea typeface="Calibri" panose="020F0502020204030204" pitchFamily="34" charset="0"/>
                  <a:cs typeface="Latha" panose="020B0604020202020204" pitchFamily="34" charset="0"/>
                </a:endParaRPr>
              </a:p>
              <a:p>
                <a:pPr algn="just">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libri" panose="020F0502020204030204" pitchFamily="34" charset="0"/>
                              <a:cs typeface="Latha" panose="020B0604020202020204" pitchFamily="34" charset="0"/>
                            </a:rPr>
                          </m:ctrlPr>
                        </m:sSubPr>
                        <m:e>
                          <m:r>
                            <a:rPr lang="en-US" sz="2400" i="1">
                              <a:latin typeface="Cambria Math" panose="02040503050406030204" pitchFamily="18" charset="0"/>
                              <a:ea typeface="Calibri" panose="020F0502020204030204" pitchFamily="34" charset="0"/>
                              <a:cs typeface="Latha" panose="020B0604020202020204" pitchFamily="34" charset="0"/>
                            </a:rPr>
                            <m:t>𝑉</m:t>
                          </m:r>
                        </m:e>
                        <m:sub>
                          <m:r>
                            <a:rPr lang="en-US" sz="2400" i="1">
                              <a:latin typeface="Cambria Math" panose="02040503050406030204" pitchFamily="18" charset="0"/>
                              <a:ea typeface="Calibri" panose="020F0502020204030204" pitchFamily="34" charset="0"/>
                              <a:cs typeface="Latha" panose="020B0604020202020204" pitchFamily="34" charset="0"/>
                            </a:rPr>
                            <m:t>𝑒</m:t>
                          </m:r>
                        </m:sub>
                      </m:sSub>
                      <m:r>
                        <a:rPr lang="en-US" sz="2400" i="1">
                          <a:latin typeface="Cambria Math" panose="02040503050406030204" pitchFamily="18" charset="0"/>
                          <a:ea typeface="Calibri" panose="020F0502020204030204" pitchFamily="34" charset="0"/>
                          <a:cs typeface="Latha" panose="020B0604020202020204" pitchFamily="34" charset="0"/>
                        </a:rPr>
                        <m:t>=</m:t>
                      </m:r>
                      <m:rad>
                        <m:radPr>
                          <m:degHide m:val="on"/>
                          <m:ctrlPr>
                            <a:rPr lang="en-US" sz="2400" i="1">
                              <a:latin typeface="Cambria Math" panose="02040503050406030204" pitchFamily="18" charset="0"/>
                              <a:ea typeface="Calibri" panose="020F0502020204030204" pitchFamily="34" charset="0"/>
                              <a:cs typeface="Latha" panose="020B0604020202020204" pitchFamily="34" charset="0"/>
                            </a:rPr>
                          </m:ctrlPr>
                        </m:radPr>
                        <m:deg/>
                        <m:e>
                          <m:r>
                            <a:rPr lang="en-US" sz="2400" i="1">
                              <a:latin typeface="Cambria Math" panose="02040503050406030204" pitchFamily="18" charset="0"/>
                              <a:ea typeface="Calibri" panose="020F0502020204030204" pitchFamily="34" charset="0"/>
                              <a:cs typeface="Latha" panose="020B0604020202020204" pitchFamily="34" charset="0"/>
                            </a:rPr>
                            <m:t>2</m:t>
                          </m:r>
                          <m:d>
                            <m:dPr>
                              <m:ctrlPr>
                                <a:rPr lang="en-US" sz="2400" i="1">
                                  <a:latin typeface="Cambria Math" panose="02040503050406030204" pitchFamily="18" charset="0"/>
                                  <a:ea typeface="Calibri" panose="020F0502020204030204" pitchFamily="34" charset="0"/>
                                  <a:cs typeface="Latha" panose="020B0604020202020204" pitchFamily="34" charset="0"/>
                                </a:rPr>
                              </m:ctrlPr>
                            </m:dPr>
                            <m:e>
                              <m:r>
                                <a:rPr lang="en-US" sz="2400" i="1">
                                  <a:latin typeface="Cambria Math" panose="02040503050406030204" pitchFamily="18" charset="0"/>
                                  <a:ea typeface="Calibri" panose="020F0502020204030204" pitchFamily="34" charset="0"/>
                                  <a:cs typeface="Latha" panose="020B0604020202020204" pitchFamily="34" charset="0"/>
                                </a:rPr>
                                <m:t>1−</m:t>
                              </m:r>
                              <m:r>
                                <a:rPr lang="en-US" sz="2400" i="1">
                                  <a:latin typeface="Cambria Math" panose="02040503050406030204" pitchFamily="18" charset="0"/>
                                  <a:ea typeface="Calibri" panose="020F0502020204030204" pitchFamily="34" charset="0"/>
                                  <a:cs typeface="Latha" panose="020B0604020202020204" pitchFamily="34" charset="0"/>
                                </a:rPr>
                                <m:t>𝛼</m:t>
                              </m:r>
                            </m:e>
                          </m:d>
                          <m:sSub>
                            <m:sSubPr>
                              <m:ctrlPr>
                                <a:rPr lang="en-US" sz="2400" i="1">
                                  <a:latin typeface="Cambria Math" panose="02040503050406030204" pitchFamily="18" charset="0"/>
                                  <a:ea typeface="Calibri" panose="020F0502020204030204" pitchFamily="34" charset="0"/>
                                  <a:cs typeface="Latha" panose="020B0604020202020204" pitchFamily="34" charset="0"/>
                                </a:rPr>
                              </m:ctrlPr>
                            </m:sSubPr>
                            <m:e>
                              <m:r>
                                <a:rPr lang="en-US" sz="2400" i="1">
                                  <a:latin typeface="Cambria Math" panose="02040503050406030204" pitchFamily="18" charset="0"/>
                                  <a:ea typeface="Calibri" panose="020F0502020204030204" pitchFamily="34" charset="0"/>
                                  <a:cs typeface="Latha" panose="020B0604020202020204" pitchFamily="34" charset="0"/>
                                </a:rPr>
                                <m:t>𝜂</m:t>
                              </m:r>
                            </m:e>
                            <m:sub>
                              <m:r>
                                <a:rPr lang="en-US" sz="2400" i="1">
                                  <a:latin typeface="Cambria Math" panose="02040503050406030204" pitchFamily="18" charset="0"/>
                                  <a:ea typeface="Calibri" panose="020F0502020204030204" pitchFamily="34" charset="0"/>
                                  <a:cs typeface="Latha" panose="020B0604020202020204" pitchFamily="34" charset="0"/>
                                </a:rPr>
                                <m:t>𝑛</m:t>
                              </m:r>
                            </m:sub>
                          </m:sSub>
                          <m:r>
                            <a:rPr lang="en-US" sz="2400">
                              <a:latin typeface="Cambria Math" panose="02040503050406030204" pitchFamily="18" charset="0"/>
                              <a:ea typeface="Calibri" panose="020F0502020204030204" pitchFamily="34" charset="0"/>
                              <a:cs typeface="Latha" panose="020B0604020202020204" pitchFamily="34" charset="0"/>
                            </a:rPr>
                            <m:t> </m:t>
                          </m:r>
                          <m:r>
                            <a:rPr lang="en-US" sz="2400" i="1">
                              <a:latin typeface="Cambria Math" panose="02040503050406030204" pitchFamily="18" charset="0"/>
                              <a:ea typeface="Calibri" panose="020F0502020204030204" pitchFamily="34" charset="0"/>
                              <a:cs typeface="Latha" panose="020B0604020202020204" pitchFamily="34" charset="0"/>
                            </a:rPr>
                            <m:t>𝛥</m:t>
                          </m:r>
                          <m:r>
                            <a:rPr lang="en-US" sz="2400" i="1">
                              <a:latin typeface="Cambria Math" panose="02040503050406030204" pitchFamily="18" charset="0"/>
                              <a:ea typeface="Calibri" panose="020F0502020204030204" pitchFamily="34" charset="0"/>
                              <a:cs typeface="Latha" panose="020B0604020202020204" pitchFamily="34" charset="0"/>
                            </a:rPr>
                            <m:t>h</m:t>
                          </m:r>
                        </m:e>
                      </m:rad>
                    </m:oMath>
                  </m:oMathPara>
                </a14:m>
                <a:endParaRPr lang="en-US" sz="2400" dirty="0">
                  <a:latin typeface="Times New Roman" panose="02020603050405020304" pitchFamily="18" charset="0"/>
                  <a:ea typeface="Calibri" panose="020F0502020204030204" pitchFamily="34" charset="0"/>
                  <a:cs typeface="Latha" panose="020B0604020202020204" pitchFamily="34" charset="0"/>
                </a:endParaRPr>
              </a:p>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Latha" panose="020B0604020202020204" pitchFamily="34" charset="0"/>
                        </a:rPr>
                        <m:t>300=</m:t>
                      </m:r>
                      <m:rad>
                        <m:radPr>
                          <m:degHide m:val="on"/>
                          <m:ctrlPr>
                            <a:rPr lang="en-US" sz="2400" i="1">
                              <a:latin typeface="Cambria Math" panose="02040503050406030204" pitchFamily="18" charset="0"/>
                              <a:ea typeface="Calibri" panose="020F0502020204030204" pitchFamily="34" charset="0"/>
                              <a:cs typeface="Latha" panose="020B0604020202020204" pitchFamily="34" charset="0"/>
                            </a:rPr>
                          </m:ctrlPr>
                        </m:radPr>
                        <m:deg/>
                        <m:e>
                          <m:r>
                            <a:rPr lang="en-US" sz="2400" i="1">
                              <a:latin typeface="Cambria Math" panose="02040503050406030204" pitchFamily="18" charset="0"/>
                              <a:ea typeface="Calibri" panose="020F0502020204030204" pitchFamily="34" charset="0"/>
                              <a:cs typeface="Latha" panose="020B0604020202020204" pitchFamily="34" charset="0"/>
                            </a:rPr>
                            <m:t>2</m:t>
                          </m:r>
                          <m:d>
                            <m:dPr>
                              <m:ctrlPr>
                                <a:rPr lang="en-US" sz="2400" i="1">
                                  <a:latin typeface="Cambria Math" panose="02040503050406030204" pitchFamily="18" charset="0"/>
                                  <a:ea typeface="Calibri" panose="020F0502020204030204" pitchFamily="34" charset="0"/>
                                  <a:cs typeface="Latha" panose="020B0604020202020204" pitchFamily="34" charset="0"/>
                                </a:rPr>
                              </m:ctrlPr>
                            </m:dPr>
                            <m:e>
                              <m:r>
                                <a:rPr lang="en-US" sz="2400" i="1">
                                  <a:latin typeface="Cambria Math" panose="02040503050406030204" pitchFamily="18" charset="0"/>
                                  <a:ea typeface="Calibri" panose="020F0502020204030204" pitchFamily="34" charset="0"/>
                                  <a:cs typeface="Latha" panose="020B0604020202020204" pitchFamily="34" charset="0"/>
                                </a:rPr>
                                <m:t>1−</m:t>
                              </m:r>
                              <m:r>
                                <a:rPr lang="en-US" sz="2400" i="1">
                                  <a:latin typeface="Cambria Math" panose="02040503050406030204" pitchFamily="18" charset="0"/>
                                  <a:ea typeface="Calibri" panose="020F0502020204030204" pitchFamily="34" charset="0"/>
                                  <a:cs typeface="Latha" panose="020B0604020202020204" pitchFamily="34" charset="0"/>
                                </a:rPr>
                                <m:t>𝛼</m:t>
                              </m:r>
                            </m:e>
                          </m:d>
                          <m:r>
                            <a:rPr lang="en-US" sz="2400">
                              <a:latin typeface="Cambria Math" panose="02040503050406030204" pitchFamily="18" charset="0"/>
                              <a:ea typeface="Calibri" panose="020F0502020204030204" pitchFamily="34" charset="0"/>
                              <a:cs typeface="Latha" panose="020B0604020202020204" pitchFamily="34" charset="0"/>
                            </a:rPr>
                            <m:t>0.92 </m:t>
                          </m:r>
                          <m:r>
                            <a:rPr lang="en-US" sz="2400" i="1">
                              <a:latin typeface="Cambria Math" panose="02040503050406030204" pitchFamily="18" charset="0"/>
                              <a:ea typeface="Calibri" panose="020F0502020204030204" pitchFamily="34" charset="0"/>
                              <a:cs typeface="Latha" panose="020B0604020202020204" pitchFamily="34" charset="0"/>
                            </a:rPr>
                            <m:t>𝛥</m:t>
                          </m:r>
                          <m:r>
                            <a:rPr lang="en-US" sz="2400" i="1">
                              <a:latin typeface="Cambria Math" panose="02040503050406030204" pitchFamily="18" charset="0"/>
                              <a:ea typeface="Calibri" panose="020F0502020204030204" pitchFamily="34" charset="0"/>
                              <a:cs typeface="Latha" panose="020B0604020202020204" pitchFamily="34" charset="0"/>
                            </a:rPr>
                            <m:t>h</m:t>
                          </m:r>
                        </m:e>
                      </m:rad>
                    </m:oMath>
                  </m:oMathPara>
                </a14:m>
                <a:endParaRPr lang="en-US" sz="2400" dirty="0">
                  <a:latin typeface="Times New Roman" panose="02020603050405020304" pitchFamily="18" charset="0"/>
                  <a:ea typeface="Calibri" panose="020F0502020204030204" pitchFamily="34" charset="0"/>
                  <a:cs typeface="Latha" panose="020B0604020202020204" pitchFamily="34" charset="0"/>
                </a:endParaRPr>
              </a:p>
              <a:p>
                <a:pPr algn="just">
                  <a:lnSpc>
                    <a:spcPct val="115000"/>
                  </a:lnSpc>
                  <a:spcAft>
                    <a:spcPts val="1000"/>
                  </a:spcAft>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ea typeface="Calibri" panose="020F0502020204030204" pitchFamily="34" charset="0"/>
                              <a:cs typeface="Latha" panose="020B0604020202020204" pitchFamily="34" charset="0"/>
                            </a:rPr>
                          </m:ctrlPr>
                        </m:dPr>
                        <m:e>
                          <m:r>
                            <a:rPr lang="en-US" sz="2400" i="1">
                              <a:latin typeface="Cambria Math" panose="02040503050406030204" pitchFamily="18" charset="0"/>
                              <a:ea typeface="Calibri" panose="020F0502020204030204" pitchFamily="34" charset="0"/>
                              <a:cs typeface="Latha" panose="020B0604020202020204" pitchFamily="34" charset="0"/>
                            </a:rPr>
                            <m:t>1−</m:t>
                          </m:r>
                          <m:r>
                            <a:rPr lang="en-US" sz="2400" i="1">
                              <a:latin typeface="Cambria Math" panose="02040503050406030204" pitchFamily="18" charset="0"/>
                              <a:ea typeface="Calibri" panose="020F0502020204030204" pitchFamily="34" charset="0"/>
                              <a:cs typeface="Latha" panose="020B0604020202020204" pitchFamily="34" charset="0"/>
                            </a:rPr>
                            <m:t>𝛼</m:t>
                          </m:r>
                        </m:e>
                      </m:d>
                      <m:r>
                        <a:rPr lang="en-US" sz="2400">
                          <a:latin typeface="Cambria Math" panose="02040503050406030204" pitchFamily="18" charset="0"/>
                          <a:ea typeface="Calibri" panose="020F0502020204030204" pitchFamily="34" charset="0"/>
                          <a:cs typeface="Latha" panose="020B0604020202020204" pitchFamily="34" charset="0"/>
                        </a:rPr>
                        <m:t> </m:t>
                      </m:r>
                      <m:r>
                        <a:rPr lang="en-US" sz="2400" i="1">
                          <a:latin typeface="Cambria Math" panose="02040503050406030204" pitchFamily="18" charset="0"/>
                          <a:ea typeface="Calibri" panose="020F0502020204030204" pitchFamily="34" charset="0"/>
                          <a:cs typeface="Latha" panose="020B0604020202020204" pitchFamily="34" charset="0"/>
                        </a:rPr>
                        <m:t>𝛥</m:t>
                      </m:r>
                      <m:r>
                        <a:rPr lang="en-US" sz="2400" i="1">
                          <a:latin typeface="Cambria Math" panose="02040503050406030204" pitchFamily="18" charset="0"/>
                          <a:ea typeface="Calibri" panose="020F0502020204030204" pitchFamily="34" charset="0"/>
                          <a:cs typeface="Latha" panose="020B0604020202020204" pitchFamily="34" charset="0"/>
                        </a:rPr>
                        <m:t>h</m:t>
                      </m:r>
                      <m:r>
                        <a:rPr lang="en-US" sz="2400" i="1">
                          <a:latin typeface="Cambria Math" panose="02040503050406030204" pitchFamily="18" charset="0"/>
                          <a:ea typeface="Calibri" panose="020F0502020204030204" pitchFamily="34" charset="0"/>
                          <a:cs typeface="Latha" panose="020B0604020202020204" pitchFamily="34" charset="0"/>
                        </a:rPr>
                        <m:t>=</m:t>
                      </m:r>
                      <m:d>
                        <m:dPr>
                          <m:ctrlPr>
                            <a:rPr lang="en-US" sz="2400" b="0" i="1" smtClean="0">
                              <a:latin typeface="Cambria Math" panose="02040503050406030204" pitchFamily="18" charset="0"/>
                              <a:ea typeface="Calibri" panose="020F0502020204030204" pitchFamily="34" charset="0"/>
                              <a:cs typeface="Latha" panose="020B0604020202020204" pitchFamily="34" charset="0"/>
                            </a:rPr>
                          </m:ctrlPr>
                        </m:dPr>
                        <m:e>
                          <m:f>
                            <m:fPr>
                              <m:ctrlPr>
                                <a:rPr lang="en-US" sz="2400" b="0" i="1" smtClean="0">
                                  <a:latin typeface="Cambria Math" panose="02040503050406030204" pitchFamily="18" charset="0"/>
                                  <a:ea typeface="Calibri" panose="020F0502020204030204" pitchFamily="34" charset="0"/>
                                  <a:cs typeface="Latha" panose="020B0604020202020204" pitchFamily="34" charset="0"/>
                                </a:rPr>
                              </m:ctrlPr>
                            </m:fPr>
                            <m:num>
                              <m:sSup>
                                <m:sSupPr>
                                  <m:ctrlPr>
                                    <a:rPr lang="en-US" sz="2400" b="0" i="1" smtClean="0">
                                      <a:latin typeface="Cambria Math" panose="02040503050406030204" pitchFamily="18" charset="0"/>
                                      <a:ea typeface="Calibri" panose="020F0502020204030204" pitchFamily="34" charset="0"/>
                                      <a:cs typeface="Latha" panose="020B0604020202020204" pitchFamily="34" charset="0"/>
                                    </a:rPr>
                                  </m:ctrlPr>
                                </m:sSupPr>
                                <m:e>
                                  <m:r>
                                    <a:rPr lang="en-US" sz="2400" b="0" i="1" smtClean="0">
                                      <a:latin typeface="Cambria Math" panose="02040503050406030204" pitchFamily="18" charset="0"/>
                                      <a:ea typeface="Calibri" panose="020F0502020204030204" pitchFamily="34" charset="0"/>
                                      <a:cs typeface="Latha" panose="020B0604020202020204" pitchFamily="34" charset="0"/>
                                    </a:rPr>
                                    <m:t>300</m:t>
                                  </m:r>
                                </m:e>
                                <m:sup>
                                  <m:r>
                                    <a:rPr lang="en-US" sz="2400" b="0" i="1" smtClean="0">
                                      <a:latin typeface="Cambria Math" panose="02040503050406030204" pitchFamily="18" charset="0"/>
                                      <a:ea typeface="Calibri" panose="020F0502020204030204" pitchFamily="34" charset="0"/>
                                      <a:cs typeface="Latha" panose="020B0604020202020204" pitchFamily="34" charset="0"/>
                                    </a:rPr>
                                    <m:t>2</m:t>
                                  </m:r>
                                </m:sup>
                              </m:sSup>
                            </m:num>
                            <m:den>
                              <m:r>
                                <a:rPr lang="en-US" sz="2400" b="0" i="1" smtClean="0">
                                  <a:latin typeface="Cambria Math" panose="02040503050406030204" pitchFamily="18" charset="0"/>
                                  <a:ea typeface="Calibri" panose="020F0502020204030204" pitchFamily="34" charset="0"/>
                                  <a:cs typeface="Latha" panose="020B0604020202020204" pitchFamily="34" charset="0"/>
                                </a:rPr>
                                <m:t>2×0.92</m:t>
                              </m:r>
                            </m:den>
                          </m:f>
                        </m:e>
                      </m:d>
                    </m:oMath>
                  </m:oMathPara>
                </a14:m>
                <a:endParaRPr lang="en-US" sz="2400" dirty="0">
                  <a:latin typeface="Times New Roman" panose="02020603050405020304" pitchFamily="18" charset="0"/>
                  <a:ea typeface="Calibri" panose="020F0502020204030204" pitchFamily="34" charset="0"/>
                  <a:cs typeface="Latha" panose="020B0604020202020204" pitchFamily="34" charset="0"/>
                </a:endParaRPr>
              </a:p>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Latha" panose="020B0604020202020204" pitchFamily="34" charset="0"/>
                        </a:rPr>
                        <m:t>𝛥</m:t>
                      </m:r>
                      <m:r>
                        <a:rPr lang="en-US" sz="2400" i="1">
                          <a:latin typeface="Cambria Math" panose="02040503050406030204" pitchFamily="18" charset="0"/>
                          <a:ea typeface="Calibri" panose="020F0502020204030204" pitchFamily="34" charset="0"/>
                          <a:cs typeface="Latha" panose="020B0604020202020204" pitchFamily="34" charset="0"/>
                        </a:rPr>
                        <m:t>h</m:t>
                      </m:r>
                      <m:r>
                        <a:rPr lang="en-US" sz="2400" i="1">
                          <a:latin typeface="Cambria Math" panose="02040503050406030204" pitchFamily="18" charset="0"/>
                          <a:ea typeface="Calibri" panose="020F0502020204030204" pitchFamily="34" charset="0"/>
                          <a:cs typeface="Latha" panose="020B0604020202020204" pitchFamily="34" charset="0"/>
                        </a:rPr>
                        <m:t>=48913.</m:t>
                      </m:r>
                      <m:r>
                        <a:rPr lang="en-US" sz="2400" b="0" i="1" smtClean="0">
                          <a:latin typeface="Cambria Math" panose="02040503050406030204" pitchFamily="18" charset="0"/>
                          <a:ea typeface="Calibri" panose="020F0502020204030204" pitchFamily="34" charset="0"/>
                          <a:cs typeface="Latha" panose="020B0604020202020204" pitchFamily="34" charset="0"/>
                        </a:rPr>
                        <m:t>04+</m:t>
                      </m:r>
                      <m:r>
                        <a:rPr lang="en-US" sz="2400" b="0" i="1" smtClean="0">
                          <a:latin typeface="Cambria Math" panose="02040503050406030204" pitchFamily="18" charset="0"/>
                          <a:ea typeface="Calibri" panose="020F0502020204030204" pitchFamily="34" charset="0"/>
                          <a:cs typeface="Latha" panose="020B0604020202020204" pitchFamily="34" charset="0"/>
                        </a:rPr>
                        <m:t>𝛼𝛥</m:t>
                      </m:r>
                      <m:r>
                        <a:rPr lang="en-US" sz="2400" i="1">
                          <a:latin typeface="Cambria Math" panose="02040503050406030204" pitchFamily="18" charset="0"/>
                          <a:ea typeface="Calibri" panose="020F0502020204030204" pitchFamily="34" charset="0"/>
                          <a:cs typeface="Latha" panose="020B0604020202020204" pitchFamily="34" charset="0"/>
                        </a:rPr>
                        <m:t>h</m:t>
                      </m:r>
                    </m:oMath>
                  </m:oMathPara>
                </a14:m>
                <a:endParaRPr lang="en-US" sz="2400" dirty="0">
                  <a:latin typeface="Times New Roman" panose="02020603050405020304" pitchFamily="18" charset="0"/>
                  <a:ea typeface="Calibri" panose="020F0502020204030204" pitchFamily="34" charset="0"/>
                  <a:cs typeface="Latha" panose="020B0604020202020204" pitchFamily="34" charset="0"/>
                </a:endParaRPr>
              </a:p>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libri" panose="020F0502020204030204" pitchFamily="34" charset="0"/>
                          <a:cs typeface="Latha" panose="020B0604020202020204" pitchFamily="34" charset="0"/>
                        </a:rPr>
                        <m:t>𝛥</m:t>
                      </m:r>
                      <m:r>
                        <a:rPr lang="en-US" sz="2400" i="1">
                          <a:latin typeface="Cambria Math" panose="02040503050406030204" pitchFamily="18" charset="0"/>
                          <a:ea typeface="Calibri" panose="020F0502020204030204" pitchFamily="34" charset="0"/>
                          <a:cs typeface="Latha" panose="020B0604020202020204" pitchFamily="34" charset="0"/>
                        </a:rPr>
                        <m:t>h</m:t>
                      </m:r>
                      <m:r>
                        <a:rPr lang="en-US" sz="2400" i="1">
                          <a:latin typeface="Cambria Math" panose="02040503050406030204" pitchFamily="18" charset="0"/>
                          <a:ea typeface="Calibri" panose="020F0502020204030204" pitchFamily="34" charset="0"/>
                          <a:cs typeface="Latha" panose="020B0604020202020204" pitchFamily="34" charset="0"/>
                        </a:rPr>
                        <m:t>=192393</m:t>
                      </m:r>
                      <m:r>
                        <a:rPr lang="en-US" sz="2400" b="0" i="1" smtClean="0">
                          <a:latin typeface="Cambria Math" panose="02040503050406030204" pitchFamily="18" charset="0"/>
                          <a:ea typeface="Calibri" panose="020F0502020204030204" pitchFamily="34" charset="0"/>
                          <a:cs typeface="Latha" panose="020B0604020202020204" pitchFamily="34" charset="0"/>
                        </a:rPr>
                        <m:t>.29</m:t>
                      </m:r>
                      <m:r>
                        <a:rPr lang="en-US" sz="2400" i="1">
                          <a:latin typeface="Cambria Math" panose="02040503050406030204" pitchFamily="18" charset="0"/>
                          <a:ea typeface="Times New Roman" panose="02020603050405020304" pitchFamily="18" charset="0"/>
                          <a:cs typeface="Latha" panose="020B0604020202020204" pitchFamily="34" charset="0"/>
                        </a:rPr>
                        <m:t>𝐽</m:t>
                      </m:r>
                      <m:r>
                        <a:rPr lang="en-US" sz="2400" i="1">
                          <a:latin typeface="Cambria Math" panose="02040503050406030204" pitchFamily="18" charset="0"/>
                          <a:ea typeface="Times New Roman" panose="02020603050405020304" pitchFamily="18" charset="0"/>
                          <a:cs typeface="Latha" panose="020B0604020202020204" pitchFamily="34" charset="0"/>
                        </a:rPr>
                        <m:t>/</m:t>
                      </m:r>
                      <m:r>
                        <a:rPr lang="en-US" sz="2400" i="1">
                          <a:latin typeface="Cambria Math" panose="02040503050406030204" pitchFamily="18" charset="0"/>
                          <a:ea typeface="Times New Roman" panose="02020603050405020304" pitchFamily="18" charset="0"/>
                          <a:cs typeface="Latha" panose="020B0604020202020204" pitchFamily="34" charset="0"/>
                        </a:rPr>
                        <m:t>𝑘𝑔</m:t>
                      </m:r>
                    </m:oMath>
                  </m:oMathPara>
                </a14:m>
                <a:endParaRPr lang="en-US" sz="2400" dirty="0">
                  <a:latin typeface="Times New Roman" panose="02020603050405020304" pitchFamily="18" charset="0"/>
                  <a:ea typeface="Calibri" panose="020F0502020204030204" pitchFamily="34" charset="0"/>
                  <a:cs typeface="Latha" panose="020B0604020202020204" pitchFamily="34" charset="0"/>
                </a:endParaRPr>
              </a:p>
              <a:p>
                <a:pPr algn="just">
                  <a:lnSpc>
                    <a:spcPct val="115000"/>
                  </a:lnSpc>
                  <a:spcAft>
                    <a:spcPts val="1000"/>
                  </a:spcAft>
                </a:pPr>
                <a:r>
                  <a:rPr lang="en-US" sz="2400" dirty="0">
                    <a:latin typeface="Times New Roman" panose="02020603050405020304" pitchFamily="18" charset="0"/>
                    <a:ea typeface="Times New Roman" panose="02020603050405020304" pitchFamily="18" charset="0"/>
                    <a:cs typeface="Latha" panose="020B0604020202020204" pitchFamily="34" charset="0"/>
                  </a:rPr>
                  <a:t>Since the power turbine and Propeller is removed the entire </a:t>
                </a:r>
                <a14:m>
                  <m:oMath xmlns:m="http://schemas.openxmlformats.org/officeDocument/2006/math">
                    <m:r>
                      <a:rPr lang="en-US" sz="2400" i="1">
                        <a:latin typeface="Cambria Math" panose="02040503050406030204" pitchFamily="18" charset="0"/>
                        <a:ea typeface="Calibri" panose="020F0502020204030204" pitchFamily="34" charset="0"/>
                        <a:cs typeface="Latha" panose="020B0604020202020204" pitchFamily="34" charset="0"/>
                      </a:rPr>
                      <m:t>𝛥</m:t>
                    </m:r>
                    <m:r>
                      <a:rPr lang="en-US" sz="2400" i="1">
                        <a:latin typeface="Cambria Math" panose="02040503050406030204" pitchFamily="18" charset="0"/>
                        <a:ea typeface="Calibri" panose="020F0502020204030204" pitchFamily="34" charset="0"/>
                        <a:cs typeface="Latha" panose="020B0604020202020204" pitchFamily="34" charset="0"/>
                      </a:rPr>
                      <m:t>h</m:t>
                    </m:r>
                  </m:oMath>
                </a14:m>
                <a:r>
                  <a:rPr lang="en-US" sz="2400" dirty="0">
                    <a:latin typeface="Times New Roman" panose="02020603050405020304" pitchFamily="18" charset="0"/>
                    <a:ea typeface="Times New Roman" panose="02020603050405020304" pitchFamily="18" charset="0"/>
                    <a:cs typeface="Latha" panose="020B0604020202020204" pitchFamily="34" charset="0"/>
                  </a:rPr>
                  <a:t> occurs only in nozzle. So </a:t>
                </a:r>
                <a14:m>
                  <m:oMath xmlns:m="http://schemas.openxmlformats.org/officeDocument/2006/math">
                    <m:r>
                      <a:rPr lang="en-US" sz="2400" i="1">
                        <a:latin typeface="Cambria Math" panose="02040503050406030204" pitchFamily="18" charset="0"/>
                        <a:ea typeface="Calibri" panose="020F0502020204030204" pitchFamily="34" charset="0"/>
                        <a:cs typeface="Latha" panose="020B0604020202020204" pitchFamily="34" charset="0"/>
                      </a:rPr>
                      <m:t>𝛼</m:t>
                    </m:r>
                    <m:r>
                      <a:rPr lang="en-US" sz="2400" i="1">
                        <a:latin typeface="Cambria Math" panose="02040503050406030204" pitchFamily="18" charset="0"/>
                        <a:ea typeface="Times New Roman" panose="02020603050405020304" pitchFamily="18" charset="0"/>
                        <a:cs typeface="Latha" panose="020B0604020202020204" pitchFamily="34" charset="0"/>
                      </a:rPr>
                      <m:t>=0</m:t>
                    </m:r>
                  </m:oMath>
                </a14:m>
                <a:endParaRPr lang="en-US" sz="2400" dirty="0">
                  <a:latin typeface="Times New Roman" panose="02020603050405020304" pitchFamily="18" charset="0"/>
                  <a:ea typeface="Calibri" panose="020F0502020204030204" pitchFamily="34" charset="0"/>
                  <a:cs typeface="Latha" panose="020B0604020202020204" pitchFamily="34" charset="0"/>
                </a:endParaRPr>
              </a:p>
              <a:p>
                <a:pPr algn="just">
                  <a:lnSpc>
                    <a:spcPct val="115000"/>
                  </a:lnSpc>
                  <a:spcAft>
                    <a:spcPts val="1000"/>
                  </a:spcAft>
                  <a:tabLst>
                    <a:tab pos="2971800" algn="ctr"/>
                    <a:tab pos="5943600" algn="r"/>
                    <a:tab pos="457200" algn="l"/>
                  </a:tabLs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libri" panose="020F0502020204030204" pitchFamily="34" charset="0"/>
                              <a:cs typeface="Latha" panose="020B0604020202020204" pitchFamily="34" charset="0"/>
                            </a:rPr>
                          </m:ctrlPr>
                        </m:sSubPr>
                        <m:e>
                          <m:r>
                            <a:rPr lang="en-US" sz="2400" i="1">
                              <a:latin typeface="Cambria Math" panose="02040503050406030204" pitchFamily="18" charset="0"/>
                              <a:ea typeface="Calibri" panose="020F0502020204030204" pitchFamily="34" charset="0"/>
                              <a:cs typeface="Latha" panose="020B0604020202020204" pitchFamily="34" charset="0"/>
                            </a:rPr>
                            <m:t>𝑉</m:t>
                          </m:r>
                        </m:e>
                        <m:sub>
                          <m:r>
                            <a:rPr lang="en-US" sz="2400" i="1">
                              <a:latin typeface="Cambria Math" panose="02040503050406030204" pitchFamily="18" charset="0"/>
                              <a:ea typeface="Calibri" panose="020F0502020204030204" pitchFamily="34" charset="0"/>
                              <a:cs typeface="Latha" panose="020B0604020202020204" pitchFamily="34" charset="0"/>
                            </a:rPr>
                            <m:t>𝑒</m:t>
                          </m:r>
                        </m:sub>
                      </m:sSub>
                      <m:r>
                        <a:rPr lang="en-US" sz="2400" i="1">
                          <a:latin typeface="Cambria Math" panose="02040503050406030204" pitchFamily="18" charset="0"/>
                          <a:ea typeface="Calibri" panose="020F0502020204030204" pitchFamily="34" charset="0"/>
                          <a:cs typeface="Latha" panose="020B0604020202020204" pitchFamily="34" charset="0"/>
                        </a:rPr>
                        <m:t>=</m:t>
                      </m:r>
                      <m:rad>
                        <m:radPr>
                          <m:degHide m:val="on"/>
                          <m:ctrlPr>
                            <a:rPr lang="en-US" sz="2400" i="1">
                              <a:latin typeface="Cambria Math" panose="02040503050406030204" pitchFamily="18" charset="0"/>
                              <a:ea typeface="Calibri" panose="020F0502020204030204" pitchFamily="34" charset="0"/>
                              <a:cs typeface="Latha" panose="020B0604020202020204" pitchFamily="34" charset="0"/>
                            </a:rPr>
                          </m:ctrlPr>
                        </m:radPr>
                        <m:deg/>
                        <m:e>
                          <m:r>
                            <a:rPr lang="en-US" sz="2400" i="1">
                              <a:latin typeface="Cambria Math" panose="02040503050406030204" pitchFamily="18" charset="0"/>
                              <a:ea typeface="Calibri" panose="020F0502020204030204" pitchFamily="34" charset="0"/>
                              <a:cs typeface="Latha" panose="020B0604020202020204" pitchFamily="34" charset="0"/>
                            </a:rPr>
                            <m:t>2</m:t>
                          </m:r>
                          <m:sSub>
                            <m:sSubPr>
                              <m:ctrlPr>
                                <a:rPr lang="en-US" sz="2400" i="1">
                                  <a:latin typeface="Cambria Math" panose="02040503050406030204" pitchFamily="18" charset="0"/>
                                  <a:ea typeface="Calibri" panose="020F0502020204030204" pitchFamily="34" charset="0"/>
                                  <a:cs typeface="Latha" panose="020B0604020202020204" pitchFamily="34" charset="0"/>
                                </a:rPr>
                              </m:ctrlPr>
                            </m:sSubPr>
                            <m:e>
                              <m:r>
                                <a:rPr lang="en-US" sz="2400" i="1">
                                  <a:latin typeface="Cambria Math" panose="02040503050406030204" pitchFamily="18" charset="0"/>
                                  <a:ea typeface="Calibri" panose="020F0502020204030204" pitchFamily="34" charset="0"/>
                                  <a:cs typeface="Latha" panose="020B0604020202020204" pitchFamily="34" charset="0"/>
                                </a:rPr>
                                <m:t>𝜂</m:t>
                              </m:r>
                            </m:e>
                            <m:sub>
                              <m:r>
                                <a:rPr lang="en-US" sz="2400" i="1">
                                  <a:latin typeface="Cambria Math" panose="02040503050406030204" pitchFamily="18" charset="0"/>
                                  <a:ea typeface="Calibri" panose="020F0502020204030204" pitchFamily="34" charset="0"/>
                                  <a:cs typeface="Latha" panose="020B0604020202020204" pitchFamily="34" charset="0"/>
                                </a:rPr>
                                <m:t>𝑛</m:t>
                              </m:r>
                            </m:sub>
                          </m:sSub>
                          <m:r>
                            <a:rPr lang="en-US" sz="2400">
                              <a:latin typeface="Cambria Math" panose="02040503050406030204" pitchFamily="18" charset="0"/>
                              <a:ea typeface="Calibri" panose="020F0502020204030204" pitchFamily="34" charset="0"/>
                              <a:cs typeface="Latha" panose="020B0604020202020204" pitchFamily="34" charset="0"/>
                            </a:rPr>
                            <m:t> </m:t>
                          </m:r>
                          <m:r>
                            <a:rPr lang="en-US" sz="2400" i="1">
                              <a:latin typeface="Cambria Math" panose="02040503050406030204" pitchFamily="18" charset="0"/>
                              <a:ea typeface="Calibri" panose="020F0502020204030204" pitchFamily="34" charset="0"/>
                              <a:cs typeface="Latha" panose="020B0604020202020204" pitchFamily="34" charset="0"/>
                            </a:rPr>
                            <m:t>𝛥</m:t>
                          </m:r>
                          <m:r>
                            <a:rPr lang="en-US" sz="2400" i="1">
                              <a:latin typeface="Cambria Math" panose="02040503050406030204" pitchFamily="18" charset="0"/>
                              <a:ea typeface="Calibri" panose="020F0502020204030204" pitchFamily="34" charset="0"/>
                              <a:cs typeface="Latha" panose="020B0604020202020204" pitchFamily="34" charset="0"/>
                            </a:rPr>
                            <m:t>h</m:t>
                          </m:r>
                        </m:e>
                      </m:rad>
                      <m:r>
                        <a:rPr lang="en-US" sz="2400" i="1">
                          <a:latin typeface="Cambria Math" panose="02040503050406030204" pitchFamily="18" charset="0"/>
                          <a:ea typeface="Times New Roman" panose="02020603050405020304" pitchFamily="18" charset="0"/>
                          <a:cs typeface="Latha" panose="020B0604020202020204" pitchFamily="34" charset="0"/>
                        </a:rPr>
                        <m:t>=</m:t>
                      </m:r>
                      <m:rad>
                        <m:radPr>
                          <m:degHide m:val="on"/>
                          <m:ctrlPr>
                            <a:rPr lang="en-US" sz="2400" i="1">
                              <a:latin typeface="Cambria Math" panose="02040503050406030204" pitchFamily="18" charset="0"/>
                              <a:ea typeface="Calibri" panose="020F0502020204030204" pitchFamily="34" charset="0"/>
                              <a:cs typeface="Latha" panose="020B0604020202020204" pitchFamily="34" charset="0"/>
                            </a:rPr>
                          </m:ctrlPr>
                        </m:radPr>
                        <m:deg/>
                        <m:e>
                          <m:r>
                            <a:rPr lang="en-US" sz="2400" i="1">
                              <a:latin typeface="Cambria Math" panose="02040503050406030204" pitchFamily="18" charset="0"/>
                              <a:ea typeface="Calibri" panose="020F0502020204030204" pitchFamily="34" charset="0"/>
                              <a:cs typeface="Latha" panose="020B0604020202020204" pitchFamily="34" charset="0"/>
                            </a:rPr>
                            <m:t>2×0.92×19</m:t>
                          </m:r>
                          <m:r>
                            <a:rPr lang="en-US" sz="2400" b="0" i="1" smtClean="0">
                              <a:latin typeface="Cambria Math" panose="02040503050406030204" pitchFamily="18" charset="0"/>
                              <a:ea typeface="Calibri" panose="020F0502020204030204" pitchFamily="34" charset="0"/>
                              <a:cs typeface="Latha" panose="020B0604020202020204" pitchFamily="34" charset="0"/>
                            </a:rPr>
                            <m:t>2393.29</m:t>
                          </m:r>
                        </m:e>
                      </m:rad>
                      <m:r>
                        <a:rPr lang="en-US" sz="2400" b="0" i="1" smtClean="0">
                          <a:latin typeface="Cambria Math" panose="02040503050406030204" pitchFamily="18" charset="0"/>
                          <a:ea typeface="Calibri" panose="020F0502020204030204" pitchFamily="34" charset="0"/>
                          <a:cs typeface="Latha" panose="020B0604020202020204" pitchFamily="34" charset="0"/>
                        </a:rPr>
                        <m:t>=594.98</m:t>
                      </m:r>
                      <m:r>
                        <a:rPr lang="en-US" sz="2400" i="1">
                          <a:latin typeface="Cambria Math" panose="02040503050406030204" pitchFamily="18" charset="0"/>
                          <a:ea typeface="Calibri" panose="020F0502020204030204" pitchFamily="34" charset="0"/>
                          <a:cs typeface="Latha" panose="020B0604020202020204" pitchFamily="34" charset="0"/>
                        </a:rPr>
                        <m:t>𝑚</m:t>
                      </m:r>
                      <m:r>
                        <a:rPr lang="en-US" sz="2400" i="1">
                          <a:latin typeface="Cambria Math" panose="02040503050406030204" pitchFamily="18" charset="0"/>
                          <a:ea typeface="Calibri" panose="020F0502020204030204" pitchFamily="34" charset="0"/>
                          <a:cs typeface="Latha" panose="020B0604020202020204" pitchFamily="34" charset="0"/>
                        </a:rPr>
                        <m:t>/</m:t>
                      </m:r>
                      <m:r>
                        <a:rPr lang="en-US" sz="2400" i="1">
                          <a:latin typeface="Cambria Math" panose="02040503050406030204" pitchFamily="18" charset="0"/>
                          <a:ea typeface="Calibri" panose="020F0502020204030204" pitchFamily="34" charset="0"/>
                          <a:cs typeface="Latha" panose="020B0604020202020204" pitchFamily="34" charset="0"/>
                        </a:rPr>
                        <m:t>𝑠</m:t>
                      </m:r>
                    </m:oMath>
                  </m:oMathPara>
                </a14:m>
                <a:endParaRPr lang="en-US" sz="2400" dirty="0">
                  <a:latin typeface="Times New Roman" panose="02020603050405020304" pitchFamily="18" charset="0"/>
                  <a:ea typeface="Calibri" panose="020F0502020204030204" pitchFamily="34" charset="0"/>
                  <a:cs typeface="Latha" panose="020B0604020202020204" pitchFamily="34" charset="0"/>
                </a:endParaRPr>
              </a:p>
              <a:p>
                <a:pPr algn="just">
                  <a:lnSpc>
                    <a:spcPct val="115000"/>
                  </a:lnSpc>
                  <a:spcAft>
                    <a:spcPts val="1000"/>
                  </a:spcAft>
                  <a:tabLst>
                    <a:tab pos="2971800" algn="ctr"/>
                    <a:tab pos="5943600" algn="r"/>
                    <a:tab pos="457200" algn="l"/>
                  </a:tabLst>
                </a:pPr>
                <a:r>
                  <a:rPr lang="en-US" sz="2400" dirty="0">
                    <a:latin typeface="Times New Roman" panose="02020603050405020304" pitchFamily="18" charset="0"/>
                    <a:ea typeface="Calibri" panose="020F0502020204030204" pitchFamily="34" charset="0"/>
                    <a:cs typeface="Latha" panose="020B0604020202020204" pitchFamily="34" charset="0"/>
                  </a:rPr>
                  <a:t>Thrust produced is </a:t>
                </a:r>
                <a14:m>
                  <m:oMath xmlns:m="http://schemas.openxmlformats.org/officeDocument/2006/math">
                    <m:sSub>
                      <m:sSubPr>
                        <m:ctrlP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ctrlPr>
                      </m:sSubPr>
                      <m:e>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𝐹</m:t>
                        </m:r>
                      </m:e>
                      <m:sub>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𝑛</m:t>
                        </m:r>
                      </m:sub>
                    </m:sSub>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m:t>
                    </m:r>
                    <m:acc>
                      <m:accPr>
                        <m:chr m:val="̇"/>
                        <m:ctrlP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ctrlPr>
                      </m:accPr>
                      <m:e>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𝑚</m:t>
                        </m:r>
                      </m:e>
                    </m:acc>
                    <m:d>
                      <m:dPr>
                        <m:ctrlP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ctrlPr>
                      </m:dPr>
                      <m:e>
                        <m:sSub>
                          <m:sSubPr>
                            <m:ctrlP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ctrlPr>
                          </m:sSubPr>
                          <m:e>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𝑉</m:t>
                            </m:r>
                          </m:e>
                          <m:sub>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𝑒</m:t>
                            </m:r>
                          </m:sub>
                        </m:sSub>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m:t>
                        </m:r>
                        <m:sSub>
                          <m:sSubPr>
                            <m:ctrlP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ctrlPr>
                          </m:sSubPr>
                          <m:e>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𝑉</m:t>
                            </m:r>
                          </m:e>
                          <m:sub>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𝑎</m:t>
                            </m:r>
                          </m:sub>
                        </m:sSub>
                      </m:e>
                    </m:d>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=20</m:t>
                    </m:r>
                    <m:d>
                      <m:dPr>
                        <m:ctrlP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ctrlPr>
                      </m:dPr>
                      <m:e>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59</m:t>
                        </m:r>
                        <m:r>
                          <a:rPr lang="en-US" sz="2000" b="0" i="1" smtClean="0">
                            <a:solidFill>
                              <a:srgbClr val="000000"/>
                            </a:solidFill>
                            <a:latin typeface="Cambria Math" panose="02040503050406030204" pitchFamily="18" charset="0"/>
                            <a:ea typeface="Calibri" panose="020F0502020204030204" pitchFamily="34" charset="0"/>
                            <a:cs typeface="Latha" panose="020B0604020202020204" pitchFamily="34" charset="0"/>
                          </a:rPr>
                          <m:t>4.98</m:t>
                        </m:r>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−200</m:t>
                        </m:r>
                      </m:e>
                    </m:d>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=78</m:t>
                    </m:r>
                    <m:r>
                      <a:rPr lang="en-US" sz="2000" b="0" i="1" smtClean="0">
                        <a:solidFill>
                          <a:srgbClr val="000000"/>
                        </a:solidFill>
                        <a:latin typeface="Cambria Math" panose="02040503050406030204" pitchFamily="18" charset="0"/>
                        <a:ea typeface="Calibri" panose="020F0502020204030204" pitchFamily="34" charset="0"/>
                        <a:cs typeface="Latha" panose="020B0604020202020204" pitchFamily="34" charset="0"/>
                      </a:rPr>
                      <m:t>99.64</m:t>
                    </m:r>
                    <m:r>
                      <a:rPr lang="en-US" sz="2000" i="1">
                        <a:solidFill>
                          <a:srgbClr val="000000"/>
                        </a:solidFill>
                        <a:latin typeface="Cambria Math" panose="02040503050406030204" pitchFamily="18" charset="0"/>
                        <a:ea typeface="Calibri" panose="020F0502020204030204" pitchFamily="34" charset="0"/>
                        <a:cs typeface="Latha" panose="020B0604020202020204" pitchFamily="34" charset="0"/>
                      </a:rPr>
                      <m:t>𝑁</m:t>
                    </m:r>
                  </m:oMath>
                </a14:m>
                <a:endParaRPr lang="en-US" sz="2400" dirty="0">
                  <a:latin typeface="Times New Roman" panose="02020603050405020304" pitchFamily="18" charset="0"/>
                  <a:ea typeface="Calibri" panose="020F0502020204030204" pitchFamily="34" charset="0"/>
                  <a:cs typeface="Latha" panose="020B0604020202020204" pitchFamily="34" charset="0"/>
                </a:endParaRPr>
              </a:p>
            </p:txBody>
          </p:sp>
        </mc:Choice>
        <mc:Fallback>
          <p:sp>
            <p:nvSpPr>
              <p:cNvPr id="2" name="Rectangle 1">
                <a:extLst>
                  <a:ext uri="{FF2B5EF4-FFF2-40B4-BE49-F238E27FC236}">
                    <a16:creationId xmlns:a16="http://schemas.microsoft.com/office/drawing/2014/main" id="{976F96C6-6431-4102-B660-0A5F6520FDF6}"/>
                  </a:ext>
                </a:extLst>
              </p:cNvPr>
              <p:cNvSpPr>
                <a:spLocks noRot="1" noChangeAspect="1" noMove="1" noResize="1" noEditPoints="1" noAdjustHandles="1" noChangeArrowheads="1" noChangeShapeType="1" noTextEdit="1"/>
              </p:cNvSpPr>
              <p:nvPr/>
            </p:nvSpPr>
            <p:spPr>
              <a:xfrm>
                <a:off x="228600" y="304800"/>
                <a:ext cx="8686800" cy="6067687"/>
              </a:xfrm>
              <a:prstGeom prst="rect">
                <a:avLst/>
              </a:prstGeom>
              <a:blipFill>
                <a:blip r:embed="rId2"/>
                <a:stretch>
                  <a:fillRect l="-1123" t="-201" r="-140" b="-1407"/>
                </a:stretch>
              </a:blipFill>
            </p:spPr>
            <p:txBody>
              <a:bodyPr/>
              <a:lstStyle/>
              <a:p>
                <a:r>
                  <a:rPr lang="en-US">
                    <a:noFill/>
                  </a:rPr>
                  <a:t> </a:t>
                </a:r>
              </a:p>
            </p:txBody>
          </p:sp>
        </mc:Fallback>
      </mc:AlternateContent>
    </p:spTree>
    <p:extLst>
      <p:ext uri="{BB962C8B-B14F-4D97-AF65-F5344CB8AC3E}">
        <p14:creationId xmlns:p14="http://schemas.microsoft.com/office/powerpoint/2010/main" val="206220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440198883"/>
              </p:ext>
            </p:extLst>
          </p:nvPr>
        </p:nvGraphicFramePr>
        <p:xfrm>
          <a:off x="2749550" y="100013"/>
          <a:ext cx="3806825" cy="795337"/>
        </p:xfrm>
        <a:graphic>
          <a:graphicData uri="http://schemas.openxmlformats.org/presentationml/2006/ole">
            <mc:AlternateContent xmlns:mc="http://schemas.openxmlformats.org/markup-compatibility/2006">
              <mc:Choice xmlns:v="urn:schemas-microsoft-com:vml" Requires="v">
                <p:oleObj spid="_x0000_s1173" name="Equation" r:id="rId3" imgW="1866600" imgH="393480" progId="">
                  <p:embed/>
                </p:oleObj>
              </mc:Choice>
              <mc:Fallback>
                <p:oleObj name="Equation" r:id="rId3" imgW="1866600" imgH="393480" progId="">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550" y="100013"/>
                        <a:ext cx="3806825" cy="79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812401026"/>
              </p:ext>
            </p:extLst>
          </p:nvPr>
        </p:nvGraphicFramePr>
        <p:xfrm>
          <a:off x="2938602" y="1899959"/>
          <a:ext cx="3266795" cy="1009737"/>
        </p:xfrm>
        <a:graphic>
          <a:graphicData uri="http://schemas.openxmlformats.org/presentationml/2006/ole">
            <mc:AlternateContent xmlns:mc="http://schemas.openxmlformats.org/markup-compatibility/2006">
              <mc:Choice xmlns:v="urn:schemas-microsoft-com:vml" Requires="v">
                <p:oleObj spid="_x0000_s1174" r:id="rId5" imgW="1574800" imgH="482600" progId="">
                  <p:embed/>
                </p:oleObj>
              </mc:Choice>
              <mc:Fallback>
                <p:oleObj r:id="rId5" imgW="1574800" imgH="482600" progId="">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8602" y="1899959"/>
                        <a:ext cx="3266795" cy="100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806481778"/>
              </p:ext>
            </p:extLst>
          </p:nvPr>
        </p:nvGraphicFramePr>
        <p:xfrm>
          <a:off x="3418813" y="3522092"/>
          <a:ext cx="2306374" cy="1478445"/>
        </p:xfrm>
        <a:graphic>
          <a:graphicData uri="http://schemas.openxmlformats.org/presentationml/2006/ole">
            <mc:AlternateContent xmlns:mc="http://schemas.openxmlformats.org/markup-compatibility/2006">
              <mc:Choice xmlns:v="urn:schemas-microsoft-com:vml" Requires="v">
                <p:oleObj spid="_x0000_s1175" name="Equation" r:id="rId7" imgW="1117600" imgH="711200" progId="">
                  <p:embed/>
                </p:oleObj>
              </mc:Choice>
              <mc:Fallback>
                <p:oleObj name="Equation" r:id="rId7" imgW="1117600" imgH="711200" progId="">
                  <p:embed/>
                  <p:pic>
                    <p:nvPicPr>
                      <p:cNvPr id="0"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8813" y="3522092"/>
                        <a:ext cx="2306374" cy="14784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13623506"/>
              </p:ext>
            </p:extLst>
          </p:nvPr>
        </p:nvGraphicFramePr>
        <p:xfrm>
          <a:off x="3085519" y="5497179"/>
          <a:ext cx="3461435" cy="1044575"/>
        </p:xfrm>
        <a:graphic>
          <a:graphicData uri="http://schemas.openxmlformats.org/presentationml/2006/ole">
            <mc:AlternateContent xmlns:mc="http://schemas.openxmlformats.org/markup-compatibility/2006">
              <mc:Choice xmlns:v="urn:schemas-microsoft-com:vml" Requires="v">
                <p:oleObj spid="_x0000_s1176" r:id="rId9" imgW="1612900" imgH="482600" progId="">
                  <p:embed/>
                </p:oleObj>
              </mc:Choice>
              <mc:Fallback>
                <p:oleObj r:id="rId9" imgW="1612900" imgH="482600" progId="">
                  <p:embed/>
                  <p:pic>
                    <p:nvPicPr>
                      <p:cNvPr id="0" name="Picture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5519" y="5497179"/>
                        <a:ext cx="346143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p:cNvSpPr>
            <a:spLocks noChangeArrowheads="1"/>
          </p:cNvSpPr>
          <p:nvPr/>
        </p:nvSpPr>
        <p:spPr bwMode="auto">
          <a:xfrm>
            <a:off x="-304800" y="838200"/>
            <a:ext cx="9448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Where Q and W are the heat and work transfers per unit mass flow. </a:t>
            </a:r>
            <a:endParaRPr kumimoji="0" lang="en-US" altLang="en-US" sz="24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Applying this to each component, we get</a:t>
            </a:r>
            <a:endParaRPr kumimoji="0" lang="en-US" altLang="en-US" sz="24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Compressor</a:t>
            </a:r>
            <a:endParaRPr kumimoji="0" lang="en-US" altLang="en-US" sz="2400" b="0" i="0" u="none" strike="noStrike" cap="none" normalizeH="0" baseline="0" dirty="0">
              <a:ln>
                <a:noFill/>
              </a:ln>
              <a:solidFill>
                <a:schemeClr val="tx1"/>
              </a:solidFill>
              <a:effectLst/>
            </a:endParaRPr>
          </a:p>
        </p:txBody>
      </p:sp>
      <p:sp>
        <p:nvSpPr>
          <p:cNvPr id="8" name="Rectangle 7"/>
          <p:cNvSpPr>
            <a:spLocks noChangeArrowheads="1"/>
          </p:cNvSpPr>
          <p:nvPr/>
        </p:nvSpPr>
        <p:spPr bwMode="auto">
          <a:xfrm>
            <a:off x="0" y="2967335"/>
            <a:ext cx="3720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combustion chamber</a:t>
            </a:r>
            <a:endParaRPr kumimoji="0" lang="en-US" altLang="en-US" sz="1200" b="0" i="0" u="none" strike="noStrike" cap="none" normalizeH="0" baseline="0" dirty="0">
              <a:ln>
                <a:noFill/>
              </a:ln>
              <a:solidFill>
                <a:schemeClr val="tx1"/>
              </a:solidFill>
              <a:effectLst/>
            </a:endParaRPr>
          </a:p>
        </p:txBody>
      </p:sp>
      <p:sp>
        <p:nvSpPr>
          <p:cNvPr id="9" name="Rectangle 8"/>
          <p:cNvSpPr>
            <a:spLocks noChangeArrowheads="1"/>
          </p:cNvSpPr>
          <p:nvPr/>
        </p:nvSpPr>
        <p:spPr bwMode="auto">
          <a:xfrm>
            <a:off x="0" y="5000537"/>
            <a:ext cx="21078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Turbine</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71296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3"/>
          <a:srcRect/>
          <a:stretch>
            <a:fillRect/>
          </a:stretch>
        </p:blipFill>
        <p:spPr bwMode="auto">
          <a:xfrm>
            <a:off x="1981200" y="1295400"/>
            <a:ext cx="5287645" cy="2774950"/>
          </a:xfrm>
          <a:prstGeom prst="rect">
            <a:avLst/>
          </a:prstGeom>
          <a:noFill/>
          <a:ln w="9525">
            <a:noFill/>
            <a:miter lim="800000"/>
            <a:headEnd/>
            <a:tailEnd/>
          </a:ln>
        </p:spPr>
      </p:pic>
      <p:graphicFrame>
        <p:nvGraphicFramePr>
          <p:cNvPr id="3" name="Object 2"/>
          <p:cNvGraphicFramePr>
            <a:graphicFrameLocks noChangeAspect="1"/>
          </p:cNvGraphicFramePr>
          <p:nvPr>
            <p:extLst>
              <p:ext uri="{D42A27DB-BD31-4B8C-83A1-F6EECF244321}">
                <p14:modId xmlns:p14="http://schemas.microsoft.com/office/powerpoint/2010/main" val="3946636542"/>
              </p:ext>
            </p:extLst>
          </p:nvPr>
        </p:nvGraphicFramePr>
        <p:xfrm>
          <a:off x="2438400" y="4218053"/>
          <a:ext cx="3607611" cy="629413"/>
        </p:xfrm>
        <a:graphic>
          <a:graphicData uri="http://schemas.openxmlformats.org/presentationml/2006/ole">
            <mc:AlternateContent xmlns:mc="http://schemas.openxmlformats.org/markup-compatibility/2006">
              <mc:Choice xmlns:v="urn:schemas-microsoft-com:vml" Requires="v">
                <p:oleObj spid="_x0000_s2265" name="Equation" r:id="rId4" imgW="2235200" imgH="393700" progId="">
                  <p:embed/>
                </p:oleObj>
              </mc:Choice>
              <mc:Fallback>
                <p:oleObj name="Equation" r:id="rId4" imgW="2235200" imgH="393700" progId="">
                  <p:embed/>
                  <p:pic>
                    <p:nvPicPr>
                      <p:cNvPr id="0"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218053"/>
                        <a:ext cx="3607611" cy="629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73813575"/>
              </p:ext>
            </p:extLst>
          </p:nvPr>
        </p:nvGraphicFramePr>
        <p:xfrm>
          <a:off x="2433637" y="4959670"/>
          <a:ext cx="1985963" cy="430523"/>
        </p:xfrm>
        <a:graphic>
          <a:graphicData uri="http://schemas.openxmlformats.org/presentationml/2006/ole">
            <mc:AlternateContent xmlns:mc="http://schemas.openxmlformats.org/markup-compatibility/2006">
              <mc:Choice xmlns:v="urn:schemas-microsoft-com:vml" Requires="v">
                <p:oleObj spid="_x0000_s2266" name="Equation" r:id="rId6" imgW="1358310" imgH="291973" progId="">
                  <p:embed/>
                </p:oleObj>
              </mc:Choice>
              <mc:Fallback>
                <p:oleObj name="Equation" r:id="rId6" imgW="1358310" imgH="291973" progId="">
                  <p:embed/>
                  <p:pic>
                    <p:nvPicPr>
                      <p:cNvPr id="0" name="Picture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3637" y="4959670"/>
                        <a:ext cx="1985963" cy="430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09262912"/>
              </p:ext>
            </p:extLst>
          </p:nvPr>
        </p:nvGraphicFramePr>
        <p:xfrm>
          <a:off x="2433636" y="5598950"/>
          <a:ext cx="2202353" cy="449164"/>
        </p:xfrm>
        <a:graphic>
          <a:graphicData uri="http://schemas.openxmlformats.org/presentationml/2006/ole">
            <mc:AlternateContent xmlns:mc="http://schemas.openxmlformats.org/markup-compatibility/2006">
              <mc:Choice xmlns:v="urn:schemas-microsoft-com:vml" Requires="v">
                <p:oleObj spid="_x0000_s2267" name="Equation" r:id="rId8" imgW="1447172" imgH="291973" progId="">
                  <p:embed/>
                </p:oleObj>
              </mc:Choice>
              <mc:Fallback>
                <p:oleObj name="Equation" r:id="rId8" imgW="1447172" imgH="291973" progId="">
                  <p:embed/>
                  <p:pic>
                    <p:nvPicPr>
                      <p:cNvPr id="0" name="Picture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3636" y="5598950"/>
                        <a:ext cx="2202353" cy="449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5"/>
          <p:cNvSpPr>
            <a:spLocks noChangeArrowheads="1"/>
          </p:cNvSpPr>
          <p:nvPr/>
        </p:nvSpPr>
        <p:spPr bwMode="auto">
          <a:xfrm>
            <a:off x="4729162" y="4907901"/>
            <a:ext cx="34259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Since the flow is steady,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control volume do not change with time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4724400" y="5740337"/>
            <a:ext cx="33137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force and moment flux in the x-direction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319781163"/>
              </p:ext>
            </p:extLst>
          </p:nvPr>
        </p:nvGraphicFramePr>
        <p:xfrm>
          <a:off x="457201" y="6176089"/>
          <a:ext cx="3962399" cy="443920"/>
        </p:xfrm>
        <a:graphic>
          <a:graphicData uri="http://schemas.openxmlformats.org/presentationml/2006/ole">
            <mc:AlternateContent xmlns:mc="http://schemas.openxmlformats.org/markup-compatibility/2006">
              <mc:Choice xmlns:v="urn:schemas-microsoft-com:vml" Requires="v">
                <p:oleObj spid="_x0000_s2268" name="Equation" r:id="rId10" imgW="2298700" imgH="254000" progId="">
                  <p:embed/>
                </p:oleObj>
              </mc:Choice>
              <mc:Fallback>
                <p:oleObj name="Equation" r:id="rId10" imgW="2298700" imgH="254000" progId="">
                  <p:embed/>
                  <p:pic>
                    <p:nvPicPr>
                      <p:cNvPr id="0" name="Picture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1" y="6176089"/>
                        <a:ext cx="3962399" cy="443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267739879"/>
              </p:ext>
            </p:extLst>
          </p:nvPr>
        </p:nvGraphicFramePr>
        <p:xfrm>
          <a:off x="157005" y="2532773"/>
          <a:ext cx="1138395" cy="544450"/>
        </p:xfrm>
        <a:graphic>
          <a:graphicData uri="http://schemas.openxmlformats.org/presentationml/2006/ole">
            <mc:AlternateContent xmlns:mc="http://schemas.openxmlformats.org/markup-compatibility/2006">
              <mc:Choice xmlns:v="urn:schemas-microsoft-com:vml" Requires="v">
                <p:oleObj spid="_x0000_s2269" name="Equation" r:id="rId12" imgW="660113" imgH="317362" progId="">
                  <p:embed/>
                </p:oleObj>
              </mc:Choice>
              <mc:Fallback>
                <p:oleObj name="Equation" r:id="rId12" imgW="660113" imgH="317362" progId="">
                  <p:embed/>
                  <p:pic>
                    <p:nvPicPr>
                      <p:cNvPr id="0" name="Picture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005" y="2532773"/>
                        <a:ext cx="1138395" cy="544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090052062"/>
              </p:ext>
            </p:extLst>
          </p:nvPr>
        </p:nvGraphicFramePr>
        <p:xfrm>
          <a:off x="4952999" y="1078111"/>
          <a:ext cx="1908509" cy="492038"/>
        </p:xfrm>
        <a:graphic>
          <a:graphicData uri="http://schemas.openxmlformats.org/presentationml/2006/ole">
            <mc:AlternateContent xmlns:mc="http://schemas.openxmlformats.org/markup-compatibility/2006">
              <mc:Choice xmlns:v="urn:schemas-microsoft-com:vml" Requires="v">
                <p:oleObj spid="_x0000_s2270" name="Equation" r:id="rId14" imgW="1218671" imgH="317362" progId="">
                  <p:embed/>
                </p:oleObj>
              </mc:Choice>
              <mc:Fallback>
                <p:oleObj name="Equation" r:id="rId14" imgW="1218671" imgH="317362" progId="">
                  <p:embed/>
                  <p:pic>
                    <p:nvPicPr>
                      <p:cNvPr id="0" name="Picture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52999" y="1078111"/>
                        <a:ext cx="1908509" cy="49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itle 1"/>
          <p:cNvSpPr txBox="1">
            <a:spLocks/>
          </p:cNvSpPr>
          <p:nvPr/>
        </p:nvSpPr>
        <p:spPr>
          <a:xfrm>
            <a:off x="304800" y="223649"/>
            <a:ext cx="8229600" cy="1252728"/>
          </a:xfrm>
          <a:prstGeom prst="rect">
            <a:avLst/>
          </a:prstGeom>
        </p:spPr>
        <p:txBody>
          <a:bodyPr>
            <a:normAutofit/>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algn="ctr"/>
            <a:r>
              <a:rPr lang="en-US" dirty="0">
                <a:solidFill>
                  <a:schemeClr val="tx1">
                    <a:lumMod val="95000"/>
                    <a:lumOff val="5000"/>
                  </a:schemeClr>
                </a:solidFill>
                <a:latin typeface="Times New Roman" panose="02020603050405020304" pitchFamily="18" charset="0"/>
                <a:cs typeface="Times New Roman" panose="02020603050405020304" pitchFamily="18" charset="0"/>
              </a:rPr>
              <a:t>THRUST AND EFFICIENCY</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351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3"/>
          <a:srcRect/>
          <a:stretch>
            <a:fillRect/>
          </a:stretch>
        </p:blipFill>
        <p:spPr bwMode="auto">
          <a:xfrm>
            <a:off x="4114800" y="-228600"/>
            <a:ext cx="5287645" cy="2774950"/>
          </a:xfrm>
          <a:prstGeom prst="rect">
            <a:avLst/>
          </a:prstGeom>
          <a:noFill/>
          <a:ln w="9525">
            <a:noFill/>
            <a:miter lim="800000"/>
            <a:headEnd/>
            <a:tailEnd/>
          </a:ln>
        </p:spPr>
      </p:pic>
      <p:graphicFrame>
        <p:nvGraphicFramePr>
          <p:cNvPr id="2" name="Object 1"/>
          <p:cNvGraphicFramePr>
            <a:graphicFrameLocks noChangeAspect="1"/>
          </p:cNvGraphicFramePr>
          <p:nvPr>
            <p:extLst>
              <p:ext uri="{D42A27DB-BD31-4B8C-83A1-F6EECF244321}">
                <p14:modId xmlns:p14="http://schemas.microsoft.com/office/powerpoint/2010/main" val="2084910954"/>
              </p:ext>
            </p:extLst>
          </p:nvPr>
        </p:nvGraphicFramePr>
        <p:xfrm>
          <a:off x="302569" y="165655"/>
          <a:ext cx="3355031" cy="2196545"/>
        </p:xfrm>
        <a:graphic>
          <a:graphicData uri="http://schemas.openxmlformats.org/presentationml/2006/ole">
            <mc:AlternateContent xmlns:mc="http://schemas.openxmlformats.org/markup-compatibility/2006">
              <mc:Choice xmlns:v="urn:schemas-microsoft-com:vml" Requires="v">
                <p:oleObj spid="_x0000_s3181" name="Equation" r:id="rId4" imgW="2323800" imgH="1511280" progId="">
                  <p:embed/>
                </p:oleObj>
              </mc:Choice>
              <mc:Fallback>
                <p:oleObj name="Equation" r:id="rId4" imgW="2323800" imgH="1511280" progId="">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569" y="165655"/>
                        <a:ext cx="3355031" cy="2196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321785415"/>
              </p:ext>
            </p:extLst>
          </p:nvPr>
        </p:nvGraphicFramePr>
        <p:xfrm>
          <a:off x="1598481" y="2391334"/>
          <a:ext cx="6097719" cy="2028266"/>
        </p:xfrm>
        <a:graphic>
          <a:graphicData uri="http://schemas.openxmlformats.org/presentationml/2006/ole">
            <mc:AlternateContent xmlns:mc="http://schemas.openxmlformats.org/markup-compatibility/2006">
              <mc:Choice xmlns:v="urn:schemas-microsoft-com:vml" Requires="v">
                <p:oleObj spid="_x0000_s3182" name="Equation" r:id="rId6" imgW="4495680" imgH="1498320" progId="">
                  <p:embed/>
                </p:oleObj>
              </mc:Choice>
              <mc:Fallback>
                <p:oleObj name="Equation" r:id="rId6" imgW="4495680" imgH="1498320" progId="">
                  <p:embed/>
                  <p:pic>
                    <p:nvPicPr>
                      <p:cNvPr id="0"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8481" y="2391334"/>
                        <a:ext cx="6097719" cy="2028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715759946"/>
              </p:ext>
            </p:extLst>
          </p:nvPr>
        </p:nvGraphicFramePr>
        <p:xfrm>
          <a:off x="1650869" y="4693501"/>
          <a:ext cx="2921131" cy="2088299"/>
        </p:xfrm>
        <a:graphic>
          <a:graphicData uri="http://schemas.openxmlformats.org/presentationml/2006/ole">
            <mc:AlternateContent xmlns:mc="http://schemas.openxmlformats.org/markup-compatibility/2006">
              <mc:Choice xmlns:v="urn:schemas-microsoft-com:vml" Requires="v">
                <p:oleObj spid="_x0000_s3183" name="Equation" r:id="rId8" imgW="2235200" imgH="1600200" progId="">
                  <p:embed/>
                </p:oleObj>
              </mc:Choice>
              <mc:Fallback>
                <p:oleObj name="Equation" r:id="rId8" imgW="2235200" imgH="1600200" progId="">
                  <p:embed/>
                  <p:pic>
                    <p:nvPicPr>
                      <p:cNvPr id="0" name="Picture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0869" y="4693501"/>
                        <a:ext cx="2921131" cy="20882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p:cNvSpPr>
            <a:spLocks noChangeArrowheads="1"/>
          </p:cNvSpPr>
          <p:nvPr/>
        </p:nvSpPr>
        <p:spPr bwMode="auto">
          <a:xfrm>
            <a:off x="-2148" y="2500312"/>
            <a:ext cx="16530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momentum</a:t>
            </a:r>
            <a:endParaRPr kumimoji="0" lang="en-US" altLang="en-US" b="0" i="0" u="none" strike="noStrike" cap="none" normalizeH="0" baseline="0" dirty="0">
              <a:ln>
                <a:noFill/>
              </a:ln>
              <a:solidFill>
                <a:schemeClr val="tx1"/>
              </a:solidFill>
              <a:effectLst/>
            </a:endParaRPr>
          </a:p>
        </p:txBody>
      </p:sp>
      <p:sp>
        <p:nvSpPr>
          <p:cNvPr id="8" name="Rectangle 7"/>
          <p:cNvSpPr>
            <a:spLocks noChangeArrowheads="1"/>
          </p:cNvSpPr>
          <p:nvPr/>
        </p:nvSpPr>
        <p:spPr bwMode="auto">
          <a:xfrm>
            <a:off x="-304800" y="4343400"/>
            <a:ext cx="57310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Sub the above equation in momentum equation, we get</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99071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10" descr="TJEE copy"/>
          <p:cNvPicPr>
            <a:picLocks noChangeAspect="1" noChangeArrowheads="1"/>
          </p:cNvPicPr>
          <p:nvPr/>
        </p:nvPicPr>
        <p:blipFill>
          <a:blip r:embed="rId2"/>
          <a:srcRect t="9817" b="11273"/>
          <a:stretch>
            <a:fillRect/>
          </a:stretch>
        </p:blipFill>
        <p:spPr bwMode="auto">
          <a:xfrm>
            <a:off x="0" y="1219200"/>
            <a:ext cx="9022080" cy="2819400"/>
          </a:xfrm>
          <a:prstGeom prst="rect">
            <a:avLst/>
          </a:prstGeom>
          <a:noFill/>
          <a:ln w="9525">
            <a:noFill/>
            <a:miter lim="800000"/>
            <a:headEnd/>
            <a:tailEnd/>
          </a:ln>
        </p:spPr>
      </p:pic>
      <p:sp>
        <p:nvSpPr>
          <p:cNvPr id="9" name="Rectangle 8"/>
          <p:cNvSpPr/>
          <p:nvPr/>
        </p:nvSpPr>
        <p:spPr>
          <a:xfrm>
            <a:off x="0" y="4353342"/>
            <a:ext cx="9144000" cy="2123658"/>
          </a:xfrm>
          <a:prstGeom prst="rect">
            <a:avLst/>
          </a:prstGeom>
        </p:spPr>
        <p:txBody>
          <a:bodyPr wrap="square">
            <a:spAutoFit/>
          </a:bodyPr>
          <a:lstStyle/>
          <a:p>
            <a:pPr>
              <a:buFont typeface="Wingdings" pitchFamily="2" charset="2"/>
              <a:buChar char="Ø"/>
            </a:pPr>
            <a:r>
              <a:rPr lang="en-US" sz="2200" dirty="0">
                <a:latin typeface="Times New Roman" pitchFamily="18" charset="0"/>
                <a:cs typeface="Times New Roman" pitchFamily="18" charset="0"/>
              </a:rPr>
              <a:t>Turbojets are the oldest kind of general-purpose jet engines. </a:t>
            </a:r>
          </a:p>
          <a:p>
            <a:pPr>
              <a:buFont typeface="Wingdings" pitchFamily="2" charset="2"/>
              <a:buChar char="Ø"/>
            </a:pPr>
            <a:r>
              <a:rPr lang="en-US" sz="2200" dirty="0">
                <a:latin typeface="Times New Roman" pitchFamily="18" charset="0"/>
                <a:cs typeface="Times New Roman" pitchFamily="18" charset="0"/>
              </a:rPr>
              <a:t>Turbojets are rotary engines that extracts energy from a flow of combustion gas. </a:t>
            </a:r>
          </a:p>
          <a:p>
            <a:pPr algn="just">
              <a:buFont typeface="Wingdings" pitchFamily="2" charset="2"/>
              <a:buChar char="Ø"/>
            </a:pPr>
            <a:r>
              <a:rPr lang="en-US" sz="2200" dirty="0">
                <a:latin typeface="Times New Roman" pitchFamily="18" charset="0"/>
                <a:cs typeface="Times New Roman" pitchFamily="18" charset="0"/>
              </a:rPr>
              <a:t> They produce thrust by increasing the velocity of the air flowing through the engine and operate on Newton’s third law of motion  " For every action there is an equal and opposite reaction”.</a:t>
            </a:r>
          </a:p>
        </p:txBody>
      </p:sp>
      <p:sp>
        <p:nvSpPr>
          <p:cNvPr id="11" name="Title 1"/>
          <p:cNvSpPr txBox="1">
            <a:spLocks/>
          </p:cNvSpPr>
          <p:nvPr/>
        </p:nvSpPr>
        <p:spPr>
          <a:xfrm>
            <a:off x="457200" y="155448"/>
            <a:ext cx="8229600" cy="1252728"/>
          </a:xfrm>
          <a:prstGeom prst="rect">
            <a:avLst/>
          </a:prstGeom>
        </p:spPr>
        <p:txBody>
          <a:bodyP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500" b="1"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rPr>
              <a:t>TURBOJET ENGINE</a:t>
            </a:r>
            <a:endParaRPr kumimoji="0" lang="en-IN" sz="4500" b="1"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srcRect/>
          <a:stretch>
            <a:fillRect/>
          </a:stretch>
        </p:blipFill>
        <p:spPr bwMode="auto">
          <a:xfrm>
            <a:off x="5943600" y="838200"/>
            <a:ext cx="3048000" cy="2530805"/>
          </a:xfrm>
          <a:prstGeom prst="rect">
            <a:avLst/>
          </a:prstGeom>
          <a:noFill/>
          <a:ln w="9525">
            <a:noFill/>
            <a:miter lim="800000"/>
            <a:headEnd/>
            <a:tailEnd/>
          </a:ln>
          <a:effectLst/>
        </p:spPr>
      </p:pic>
      <p:sp>
        <p:nvSpPr>
          <p:cNvPr id="2" name="Rectangle 1"/>
          <p:cNvSpPr/>
          <p:nvPr/>
        </p:nvSpPr>
        <p:spPr>
          <a:xfrm>
            <a:off x="838200" y="144959"/>
            <a:ext cx="7371313" cy="769441"/>
          </a:xfrm>
          <a:prstGeom prst="rect">
            <a:avLst/>
          </a:prstGeom>
        </p:spPr>
        <p:txBody>
          <a:bodyPr wrap="none">
            <a:spAutoFit/>
          </a:bodyPr>
          <a:lstStyle/>
          <a:p>
            <a:r>
              <a:rPr lang="en-GB" sz="4400" b="1" dirty="0">
                <a:latin typeface="Times New Roman" pitchFamily="18" charset="0"/>
                <a:cs typeface="Times New Roman" pitchFamily="18" charset="0"/>
              </a:rPr>
              <a:t>Turbojet without Afterburner</a:t>
            </a:r>
            <a:endParaRPr lang="en-US" sz="4400" b="1" dirty="0">
              <a:latin typeface="Times New Roman" pitchFamily="18" charset="0"/>
              <a:cs typeface="Times New Roman" pitchFamily="18"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990600"/>
            <a:ext cx="5029200" cy="2438400"/>
          </a:xfrm>
          <a:prstGeom prst="rect">
            <a:avLst/>
          </a:prstGeom>
          <a:noFill/>
          <a:ln>
            <a:noFill/>
          </a:ln>
        </p:spPr>
      </p:pic>
      <p:pic>
        <p:nvPicPr>
          <p:cNvPr id="45057" name="Picture 1"/>
          <p:cNvPicPr>
            <a:picLocks noChangeAspect="1" noChangeArrowheads="1"/>
          </p:cNvPicPr>
          <p:nvPr/>
        </p:nvPicPr>
        <p:blipFill>
          <a:blip r:embed="rId4"/>
          <a:srcRect/>
          <a:stretch>
            <a:fillRect/>
          </a:stretch>
        </p:blipFill>
        <p:spPr bwMode="auto">
          <a:xfrm>
            <a:off x="381000" y="3581400"/>
            <a:ext cx="8077200" cy="316014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4"/>
          <p:cNvGrpSpPr>
            <a:grpSpLocks/>
          </p:cNvGrpSpPr>
          <p:nvPr/>
        </p:nvGrpSpPr>
        <p:grpSpPr bwMode="auto">
          <a:xfrm>
            <a:off x="5105400" y="4114800"/>
            <a:ext cx="3886200" cy="2743200"/>
            <a:chOff x="2400" y="960"/>
            <a:chExt cx="3216" cy="2544"/>
          </a:xfrm>
        </p:grpSpPr>
        <p:pic>
          <p:nvPicPr>
            <p:cNvPr id="8" name="Picture 6" descr="turntj"/>
            <p:cNvPicPr>
              <a:picLocks noChangeAspect="1" noChangeArrowheads="1" noCrop="1"/>
            </p:cNvPicPr>
            <p:nvPr/>
          </p:nvPicPr>
          <p:blipFill>
            <a:blip r:embed="rId3"/>
            <a:srcRect/>
            <a:stretch>
              <a:fillRect/>
            </a:stretch>
          </p:blipFill>
          <p:spPr bwMode="auto">
            <a:xfrm>
              <a:off x="2400" y="1129"/>
              <a:ext cx="3216" cy="2304"/>
            </a:xfrm>
            <a:prstGeom prst="rect">
              <a:avLst/>
            </a:prstGeom>
            <a:ln>
              <a:noFill/>
            </a:ln>
            <a:effectLst>
              <a:softEdge rad="112500"/>
            </a:effectLst>
          </p:spPr>
        </p:pic>
        <p:sp>
          <p:nvSpPr>
            <p:cNvPr id="9" name="Rectangle 7"/>
            <p:cNvSpPr>
              <a:spLocks noChangeArrowheads="1"/>
            </p:cNvSpPr>
            <p:nvPr/>
          </p:nvSpPr>
          <p:spPr bwMode="auto">
            <a:xfrm>
              <a:off x="2688" y="1632"/>
              <a:ext cx="816" cy="1488"/>
            </a:xfrm>
            <a:prstGeom prst="rect">
              <a:avLst/>
            </a:prstGeom>
            <a:noFill/>
            <a:ln w="28575">
              <a:solidFill>
                <a:schemeClr val="tx1"/>
              </a:solidFill>
              <a:miter lim="800000"/>
              <a:headEnd/>
              <a:tailEnd/>
            </a:ln>
          </p:spPr>
          <p:txBody>
            <a:bodyPr wrap="none" anchor="ctr"/>
            <a:lstStyle/>
            <a:p>
              <a:endParaRPr lang="en-GB"/>
            </a:p>
          </p:txBody>
        </p:sp>
        <p:sp>
          <p:nvSpPr>
            <p:cNvPr id="10" name="Line 9"/>
            <p:cNvSpPr>
              <a:spLocks noChangeShapeType="1"/>
            </p:cNvSpPr>
            <p:nvPr/>
          </p:nvSpPr>
          <p:spPr bwMode="auto">
            <a:xfrm flipV="1">
              <a:off x="2976" y="1296"/>
              <a:ext cx="288" cy="336"/>
            </a:xfrm>
            <a:prstGeom prst="line">
              <a:avLst/>
            </a:prstGeom>
            <a:noFill/>
            <a:ln w="19050">
              <a:solidFill>
                <a:schemeClr val="tx1"/>
              </a:solidFill>
              <a:round/>
              <a:headEnd/>
              <a:tailEnd/>
            </a:ln>
          </p:spPr>
          <p:txBody>
            <a:bodyPr/>
            <a:lstStyle/>
            <a:p>
              <a:endParaRPr lang="en-US"/>
            </a:p>
          </p:txBody>
        </p:sp>
        <p:sp>
          <p:nvSpPr>
            <p:cNvPr id="11" name="Line 10"/>
            <p:cNvSpPr>
              <a:spLocks noChangeShapeType="1"/>
            </p:cNvSpPr>
            <p:nvPr/>
          </p:nvSpPr>
          <p:spPr bwMode="auto">
            <a:xfrm>
              <a:off x="3264" y="1296"/>
              <a:ext cx="192" cy="1"/>
            </a:xfrm>
            <a:prstGeom prst="line">
              <a:avLst/>
            </a:prstGeom>
            <a:noFill/>
            <a:ln w="19050">
              <a:solidFill>
                <a:schemeClr val="tx1"/>
              </a:solidFill>
              <a:round/>
              <a:headEnd/>
              <a:tailEnd/>
            </a:ln>
          </p:spPr>
          <p:txBody>
            <a:bodyPr/>
            <a:lstStyle/>
            <a:p>
              <a:endParaRPr lang="en-US"/>
            </a:p>
          </p:txBody>
        </p:sp>
        <p:sp>
          <p:nvSpPr>
            <p:cNvPr id="12" name="Text Box 11"/>
            <p:cNvSpPr txBox="1">
              <a:spLocks noChangeArrowheads="1"/>
            </p:cNvSpPr>
            <p:nvPr/>
          </p:nvSpPr>
          <p:spPr bwMode="auto">
            <a:xfrm>
              <a:off x="3408" y="1161"/>
              <a:ext cx="705" cy="250"/>
            </a:xfrm>
            <a:prstGeom prst="rect">
              <a:avLst/>
            </a:prstGeom>
            <a:noFill/>
            <a:ln w="9525">
              <a:noFill/>
              <a:miter lim="800000"/>
              <a:headEnd/>
              <a:tailEnd/>
            </a:ln>
          </p:spPr>
          <p:txBody>
            <a:bodyPr wrap="none">
              <a:spAutoFit/>
            </a:bodyPr>
            <a:lstStyle/>
            <a:p>
              <a:r>
                <a:rPr lang="en-US" dirty="0"/>
                <a:t>Air intake</a:t>
              </a:r>
            </a:p>
          </p:txBody>
        </p:sp>
        <p:pic>
          <p:nvPicPr>
            <p:cNvPr id="13" name="Picture 12" descr="Gradient"/>
            <p:cNvPicPr>
              <a:picLocks noChangeAspect="1" noChangeArrowheads="1"/>
            </p:cNvPicPr>
            <p:nvPr/>
          </p:nvPicPr>
          <p:blipFill>
            <a:blip r:embed="rId4"/>
            <a:srcRect/>
            <a:stretch>
              <a:fillRect/>
            </a:stretch>
          </p:blipFill>
          <p:spPr bwMode="auto">
            <a:xfrm>
              <a:off x="2400" y="3264"/>
              <a:ext cx="3216" cy="240"/>
            </a:xfrm>
            <a:prstGeom prst="rect">
              <a:avLst/>
            </a:prstGeom>
            <a:ln>
              <a:noFill/>
            </a:ln>
            <a:effectLst>
              <a:softEdge rad="112500"/>
            </a:effectLst>
          </p:spPr>
        </p:pic>
        <p:pic>
          <p:nvPicPr>
            <p:cNvPr id="14" name="Picture 13" descr="Gradient"/>
            <p:cNvPicPr>
              <a:picLocks noChangeAspect="1" noChangeArrowheads="1"/>
            </p:cNvPicPr>
            <p:nvPr/>
          </p:nvPicPr>
          <p:blipFill>
            <a:blip r:embed="rId5"/>
            <a:srcRect/>
            <a:stretch>
              <a:fillRect/>
            </a:stretch>
          </p:blipFill>
          <p:spPr bwMode="auto">
            <a:xfrm>
              <a:off x="2400" y="960"/>
              <a:ext cx="3216" cy="240"/>
            </a:xfrm>
            <a:prstGeom prst="rect">
              <a:avLst/>
            </a:prstGeom>
            <a:ln>
              <a:noFill/>
            </a:ln>
            <a:effectLst>
              <a:softEdge rad="112500"/>
            </a:effectLst>
          </p:spPr>
        </p:pic>
      </p:grpSp>
      <p:sp>
        <p:nvSpPr>
          <p:cNvPr id="440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4033" name="Object 1"/>
          <p:cNvGraphicFramePr>
            <a:graphicFrameLocks noChangeAspect="1"/>
          </p:cNvGraphicFramePr>
          <p:nvPr>
            <p:extLst>
              <p:ext uri="{D42A27DB-BD31-4B8C-83A1-F6EECF244321}">
                <p14:modId xmlns:p14="http://schemas.microsoft.com/office/powerpoint/2010/main" val="2525893607"/>
              </p:ext>
            </p:extLst>
          </p:nvPr>
        </p:nvGraphicFramePr>
        <p:xfrm>
          <a:off x="1447800" y="2514601"/>
          <a:ext cx="2362200" cy="3982780"/>
        </p:xfrm>
        <a:graphic>
          <a:graphicData uri="http://schemas.openxmlformats.org/presentationml/2006/ole">
            <mc:AlternateContent xmlns:mc="http://schemas.openxmlformats.org/markup-compatibility/2006">
              <mc:Choice xmlns:v="urn:schemas-microsoft-com:vml" Requires="v">
                <p:oleObj spid="_x0000_s44061" name="Equation" r:id="rId6" imgW="1638000" imgH="2768400" progId="Equation.DSMT4">
                  <p:embed/>
                </p:oleObj>
              </mc:Choice>
              <mc:Fallback>
                <p:oleObj name="Equation" r:id="rId6" imgW="1638000" imgH="2768400" progId="Equation.DSMT4">
                  <p:embed/>
                  <p:pic>
                    <p:nvPicPr>
                      <p:cNvPr id="0" name="Picture 1"/>
                      <p:cNvPicPr>
                        <a:picLocks noChangeAspect="1" noChangeArrowheads="1"/>
                      </p:cNvPicPr>
                      <p:nvPr/>
                    </p:nvPicPr>
                    <p:blipFill>
                      <a:blip r:embed="rId7"/>
                      <a:srcRect/>
                      <a:stretch>
                        <a:fillRect/>
                      </a:stretch>
                    </p:blipFill>
                    <p:spPr bwMode="auto">
                      <a:xfrm>
                        <a:off x="1447800" y="2514601"/>
                        <a:ext cx="2362200" cy="39827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0" y="839450"/>
            <a:ext cx="9144000" cy="1446550"/>
          </a:xfrm>
          <a:prstGeom prst="rect">
            <a:avLst/>
          </a:prstGeom>
        </p:spPr>
        <p:txBody>
          <a:bodyPr wrap="square">
            <a:spAutoFit/>
          </a:bodyPr>
          <a:lstStyle/>
          <a:p>
            <a:pPr>
              <a:buFont typeface="Arial" pitchFamily="34" charset="0"/>
              <a:buChar char="•"/>
            </a:pPr>
            <a:r>
              <a:rPr lang="en-US" sz="2200" dirty="0">
                <a:latin typeface="Times New Roman" pitchFamily="18" charset="0"/>
                <a:cs typeface="Times New Roman" pitchFamily="18" charset="0"/>
              </a:rPr>
              <a:t>Air intake aims at bringing large amounts of surrounding air into the engine. </a:t>
            </a:r>
          </a:p>
          <a:p>
            <a:pPr>
              <a:buFont typeface="Arial" pitchFamily="34" charset="0"/>
              <a:buChar char="•"/>
            </a:pPr>
            <a:r>
              <a:rPr lang="en-US" sz="2200" dirty="0">
                <a:latin typeface="Times New Roman" pitchFamily="18" charset="0"/>
                <a:cs typeface="Times New Roman" pitchFamily="18" charset="0"/>
              </a:rPr>
              <a:t>A tube-shaped inlet, like one you would see on an airliner usually of cylindrical or conical design.</a:t>
            </a:r>
          </a:p>
          <a:p>
            <a:pPr>
              <a:buFont typeface="Arial" pitchFamily="34" charset="0"/>
              <a:buChar char="•"/>
            </a:pPr>
            <a:r>
              <a:rPr lang="en-US" sz="2200" dirty="0">
                <a:latin typeface="Times New Roman" pitchFamily="18" charset="0"/>
                <a:cs typeface="Times New Roman" pitchFamily="18" charset="0"/>
              </a:rPr>
              <a:t>Inlets come in many shapes and sizes depending on the aircraft.</a:t>
            </a:r>
          </a:p>
        </p:txBody>
      </p:sp>
      <p:sp>
        <p:nvSpPr>
          <p:cNvPr id="6" name="Rectangle 5"/>
          <p:cNvSpPr/>
          <p:nvPr/>
        </p:nvSpPr>
        <p:spPr>
          <a:xfrm>
            <a:off x="1981200" y="0"/>
            <a:ext cx="5105400" cy="830997"/>
          </a:xfrm>
          <a:prstGeom prst="rect">
            <a:avLst/>
          </a:prstGeom>
        </p:spPr>
        <p:txBody>
          <a:bodyPr wrap="square">
            <a:spAutoFit/>
          </a:bodyPr>
          <a:lstStyle/>
          <a:p>
            <a:pPr algn="ctr"/>
            <a:r>
              <a:rPr lang="en-US" sz="48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Times New Roman" pitchFamily="18" charset="0"/>
                <a:cs typeface="Times New Roman" pitchFamily="18" charset="0"/>
              </a:rPr>
              <a:t>INTAKE</a:t>
            </a:r>
            <a:endParaRPr lang="en-US" sz="48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15" name="Picture 14"/>
          <p:cNvPicPr/>
          <p:nvPr/>
        </p:nvPicPr>
        <p:blipFill>
          <a:blip r:embed="rId8"/>
          <a:srcRect/>
          <a:stretch>
            <a:fillRect/>
          </a:stretch>
        </p:blipFill>
        <p:spPr bwMode="auto">
          <a:xfrm>
            <a:off x="5410200" y="2362200"/>
            <a:ext cx="1860610" cy="1561381"/>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2378</TotalTime>
  <Words>1383</Words>
  <Application>Microsoft Office PowerPoint</Application>
  <PresentationFormat>On-screen Show (4:3)</PresentationFormat>
  <Paragraphs>160</Paragraphs>
  <Slides>38</Slides>
  <Notes>0</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50" baseType="lpstr">
      <vt:lpstr>Arial</vt:lpstr>
      <vt:lpstr>Calibri</vt:lpstr>
      <vt:lpstr>Cambria Math</vt:lpstr>
      <vt:lpstr>Corbel</vt:lpstr>
      <vt:lpstr>Latha</vt:lpstr>
      <vt:lpstr>Times New Roman</vt:lpstr>
      <vt:lpstr>Wingdings</vt:lpstr>
      <vt:lpstr>Wingdings 2</vt:lpstr>
      <vt:lpstr>Wingdings 3</vt:lpstr>
      <vt:lpstr>Module</vt:lpstr>
      <vt:lpstr>Equation</vt:lpstr>
      <vt:lpstr>Bitmap Image</vt:lpstr>
      <vt:lpstr>UNIT-1  THERMODYNAMICS OF AIR BREATHING PROPULSION SYSTEMS</vt:lpstr>
      <vt:lpstr>UNIT-1 SYLLABUS</vt:lpstr>
      <vt:lpstr>IDEAL BRAYTON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TURBOJET ENGINE</vt:lpstr>
      <vt:lpstr>Engine efficiency</vt:lpstr>
      <vt:lpstr>PowerPoint Presentation</vt:lpstr>
      <vt:lpstr>PowerPoint Presentation</vt:lpstr>
      <vt:lpstr>PowerPoint Presentation</vt:lpstr>
      <vt:lpstr>PowerPoint Presentation</vt:lpstr>
      <vt:lpstr>PowerPoint Presentation</vt:lpstr>
      <vt:lpstr>Turbofan Engine</vt:lpstr>
      <vt:lpstr>PowerPoint Presentation</vt:lpstr>
      <vt:lpstr>PowerPoint Presentation</vt:lpstr>
      <vt:lpstr>PowerPoint Presentation</vt:lpstr>
      <vt:lpstr>Ideal Turbofan Cycle</vt:lpstr>
      <vt:lpstr>Thrust of Turbofan engine</vt:lpstr>
      <vt:lpstr>PowerPoint Presentation</vt:lpstr>
      <vt:lpstr>PowerPoint Presentation</vt:lpstr>
      <vt:lpstr>PowerPoint Presentation</vt:lpstr>
      <vt:lpstr>PowerPoint Presentation</vt:lpstr>
      <vt:lpstr>Turboprop &amp; Turboshaft engine</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  THERMODYNAMICS OF AIR BREATHING PROPULSION SYSTEMS</dc:title>
  <dc:creator>admin</dc:creator>
  <cp:lastModifiedBy>vinoth kumar</cp:lastModifiedBy>
  <cp:revision>94</cp:revision>
  <dcterms:created xsi:type="dcterms:W3CDTF">2016-07-01T11:25:39Z</dcterms:created>
  <dcterms:modified xsi:type="dcterms:W3CDTF">2018-07-31T12:18:51Z</dcterms:modified>
</cp:coreProperties>
</file>